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48" r:id="rId1"/>
  </p:sldMasterIdLst>
  <p:notesMasterIdLst>
    <p:notesMasterId r:id="rId12"/>
  </p:notesMasterIdLst>
  <p:sldIdLst>
    <p:sldId id="256" r:id="rId2"/>
    <p:sldId id="257" r:id="rId3"/>
    <p:sldId id="357" r:id="rId4"/>
    <p:sldId id="322" r:id="rId5"/>
    <p:sldId id="358" r:id="rId6"/>
    <p:sldId id="323" r:id="rId7"/>
    <p:sldId id="324" r:id="rId8"/>
    <p:sldId id="258" r:id="rId9"/>
    <p:sldId id="266" r:id="rId10"/>
    <p:sldId id="25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E13BF3"/>
    <a:srgbClr val="004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6" autoAdjust="0"/>
    <p:restoredTop sz="94660"/>
  </p:normalViewPr>
  <p:slideViewPr>
    <p:cSldViewPr>
      <p:cViewPr varScale="1">
        <p:scale>
          <a:sx n="73" d="100"/>
          <a:sy n="73" d="100"/>
        </p:scale>
        <p:origin x="12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1877349-B52F-4E09-996D-5EB1139B865A}" type="datetimeFigureOut">
              <a:rPr lang="en-US"/>
              <a:pPr>
                <a:defRPr/>
              </a:pPr>
              <a:t>12/29/2020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8ACFE80-DADD-476F-8820-52EFC9378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9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7474427-F4E8-4F29-B876-64F028AC766C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7330F6-0EC5-4CA3-8BFB-BFE646E934BB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9"/>
          <p:cNvSpPr/>
          <p:nvPr/>
        </p:nvSpPr>
        <p:spPr>
          <a:xfrm rot="20707748">
            <a:off x="-617538" y="-652463"/>
            <a:ext cx="6664326" cy="3943351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1"/>
          <p:cNvSpPr/>
          <p:nvPr/>
        </p:nvSpPr>
        <p:spPr>
          <a:xfrm rot="20707748">
            <a:off x="6167438" y="-441325"/>
            <a:ext cx="3127375" cy="2425700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0"/>
          <p:cNvSpPr/>
          <p:nvPr/>
        </p:nvSpPr>
        <p:spPr>
          <a:xfrm rot="20707748">
            <a:off x="7143750" y="2001838"/>
            <a:ext cx="2679700" cy="4945062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8"/>
          <p:cNvSpPr/>
          <p:nvPr/>
        </p:nvSpPr>
        <p:spPr>
          <a:xfrm rot="20707748">
            <a:off x="-206375" y="3322638"/>
            <a:ext cx="7378700" cy="4557712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/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20700000">
            <a:off x="6742113" y="2312988"/>
            <a:ext cx="1524000" cy="365125"/>
          </a:xfrm>
        </p:spPr>
        <p:txBody>
          <a:bodyPr/>
          <a:lstStyle>
            <a:lvl1pPr algn="l">
              <a:defRPr sz="1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F5B9619-4D89-4A38-859B-BD9C6CB6502A}" type="datetimeFigureOut">
              <a:rPr lang="en-US"/>
              <a:pPr>
                <a:defRPr/>
              </a:pPr>
              <a:t>12/29/2020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20700000">
            <a:off x="6551613" y="1528763"/>
            <a:ext cx="24653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 rot="20700000">
            <a:off x="6451600" y="1162050"/>
            <a:ext cx="2133600" cy="420688"/>
          </a:xfrm>
        </p:spPr>
        <p:txBody>
          <a:bodyPr/>
          <a:lstStyle>
            <a:lvl1pPr algn="l">
              <a:defRPr sz="2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DE2FC8A-2083-494E-9B7A-88D8E87F4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2968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1"/>
          <p:cNvSpPr/>
          <p:nvPr/>
        </p:nvSpPr>
        <p:spPr>
          <a:xfrm rot="20707748">
            <a:off x="-895350" y="-766763"/>
            <a:ext cx="8332788" cy="5894388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2"/>
          <p:cNvSpPr/>
          <p:nvPr/>
        </p:nvSpPr>
        <p:spPr>
          <a:xfrm rot="20707748">
            <a:off x="65088" y="5089525"/>
            <a:ext cx="8528050" cy="2911475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3"/>
          <p:cNvSpPr/>
          <p:nvPr/>
        </p:nvSpPr>
        <p:spPr>
          <a:xfrm rot="20707748">
            <a:off x="8534400" y="3840163"/>
            <a:ext cx="1011238" cy="2994025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4"/>
          <p:cNvSpPr/>
          <p:nvPr/>
        </p:nvSpPr>
        <p:spPr>
          <a:xfrm rot="20707748">
            <a:off x="7588250" y="-322263"/>
            <a:ext cx="1976438" cy="407352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20700000">
            <a:off x="6996113" y="6238875"/>
            <a:ext cx="1524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14A69-1593-4E45-9024-2ECCA90C210D}" type="datetimeFigureOut">
              <a:rPr lang="en-US"/>
              <a:pPr>
                <a:defRPr/>
              </a:pPr>
              <a:t>12/29/2020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20700000">
            <a:off x="5321300" y="6094413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 rot="20700000">
            <a:off x="8181975" y="3246438"/>
            <a:ext cx="90805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52378903-1242-4F6F-918C-D4352B9AE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0145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1"/>
          <p:cNvSpPr/>
          <p:nvPr/>
        </p:nvSpPr>
        <p:spPr>
          <a:xfrm rot="20707748">
            <a:off x="-882650" y="-625475"/>
            <a:ext cx="7440613" cy="7346950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2"/>
          <p:cNvSpPr/>
          <p:nvPr/>
        </p:nvSpPr>
        <p:spPr>
          <a:xfrm rot="20707748">
            <a:off x="3227388" y="6273800"/>
            <a:ext cx="4395787" cy="1168400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3"/>
          <p:cNvSpPr/>
          <p:nvPr/>
        </p:nvSpPr>
        <p:spPr>
          <a:xfrm rot="20707748">
            <a:off x="7659688" y="5459413"/>
            <a:ext cx="1709737" cy="1538287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4"/>
          <p:cNvSpPr/>
          <p:nvPr/>
        </p:nvSpPr>
        <p:spPr>
          <a:xfrm rot="20707748">
            <a:off x="6665913" y="-490538"/>
            <a:ext cx="3067050" cy="5811838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20700000">
            <a:off x="7753350" y="5888038"/>
            <a:ext cx="12446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9DC968DB-19B9-4685-8890-4144A819FD39}" type="datetimeFigureOut">
              <a:rPr lang="en-US"/>
              <a:pPr>
                <a:defRPr/>
              </a:pPr>
              <a:t>12/29/2020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20700000">
            <a:off x="4997450" y="6188075"/>
            <a:ext cx="238125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 rot="20700000">
            <a:off x="7689850" y="5641975"/>
            <a:ext cx="12446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7266C96C-D05F-4555-AE9A-62BCDD444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2007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8"/>
          <p:cNvSpPr/>
          <p:nvPr/>
        </p:nvSpPr>
        <p:spPr>
          <a:xfrm rot="907748">
            <a:off x="-865188" y="850900"/>
            <a:ext cx="3614738" cy="6151563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2"/>
          <p:cNvSpPr/>
          <p:nvPr/>
        </p:nvSpPr>
        <p:spPr>
          <a:xfrm rot="907748">
            <a:off x="17463" y="-511175"/>
            <a:ext cx="3735387" cy="1387475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3"/>
          <p:cNvSpPr/>
          <p:nvPr/>
        </p:nvSpPr>
        <p:spPr>
          <a:xfrm rot="907748">
            <a:off x="2146300" y="6589713"/>
            <a:ext cx="1981200" cy="536575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4"/>
          <p:cNvSpPr/>
          <p:nvPr/>
        </p:nvSpPr>
        <p:spPr>
          <a:xfrm rot="907748">
            <a:off x="3184525" y="-554038"/>
            <a:ext cx="6783388" cy="7826376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688" y="608013"/>
            <a:ext cx="1789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2D075-3261-412A-8CA9-28C6FD306BE0}" type="datetimeFigureOut">
              <a:rPr lang="en-US"/>
              <a:pPr>
                <a:defRPr/>
              </a:pPr>
              <a:t>12/29/2020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563" y="6176963"/>
            <a:ext cx="2392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238" y="300038"/>
            <a:ext cx="22875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E084-17C7-46E1-BB24-71F80E184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8789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6"/>
          <p:cNvSpPr/>
          <p:nvPr/>
        </p:nvSpPr>
        <p:spPr>
          <a:xfrm rot="900000">
            <a:off x="-57150" y="-1017588"/>
            <a:ext cx="7412038" cy="3438526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7"/>
          <p:cNvSpPr/>
          <p:nvPr/>
        </p:nvSpPr>
        <p:spPr>
          <a:xfrm rot="900000">
            <a:off x="-776288" y="2417763"/>
            <a:ext cx="6997701" cy="5080000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8"/>
          <p:cNvSpPr/>
          <p:nvPr/>
        </p:nvSpPr>
        <p:spPr>
          <a:xfrm rot="900000">
            <a:off x="6337300" y="3775075"/>
            <a:ext cx="3103563" cy="3544888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ounded Rectangle 19"/>
          <p:cNvSpPr/>
          <p:nvPr/>
        </p:nvSpPr>
        <p:spPr>
          <a:xfrm rot="900000">
            <a:off x="7327900" y="-104775"/>
            <a:ext cx="2351088" cy="3821113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/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638" y="3760788"/>
            <a:ext cx="1524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743BC0BA-DC8D-441A-A92C-B3FD29B01365}" type="datetimeFigureOut">
              <a:rPr lang="en-US"/>
              <a:pPr>
                <a:defRPr/>
              </a:pPr>
              <a:t>12/29/2020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438" y="3170238"/>
            <a:ext cx="1927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7088" y="2660650"/>
            <a:ext cx="682625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2F554592-A247-412A-B546-6CF8FCDFD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203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6"/>
          <p:cNvSpPr/>
          <p:nvPr/>
        </p:nvSpPr>
        <p:spPr>
          <a:xfrm rot="20707748">
            <a:off x="-882650" y="-625475"/>
            <a:ext cx="7439025" cy="7343775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7"/>
          <p:cNvSpPr/>
          <p:nvPr/>
        </p:nvSpPr>
        <p:spPr>
          <a:xfrm rot="20707748">
            <a:off x="3236913" y="6275388"/>
            <a:ext cx="4387850" cy="1165225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8"/>
          <p:cNvSpPr/>
          <p:nvPr/>
        </p:nvSpPr>
        <p:spPr>
          <a:xfrm rot="20707748">
            <a:off x="7661275" y="5462588"/>
            <a:ext cx="1708150" cy="1535112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19"/>
          <p:cNvSpPr/>
          <p:nvPr/>
        </p:nvSpPr>
        <p:spPr>
          <a:xfrm rot="20707748">
            <a:off x="6667500" y="-490538"/>
            <a:ext cx="3065463" cy="5811838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 rot="20700000">
            <a:off x="7756525" y="5888038"/>
            <a:ext cx="1241425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91A4CE06-7C13-4F10-BCF2-8A1F3DEEBC9C}" type="datetimeFigureOut">
              <a:rPr lang="en-US"/>
              <a:pPr>
                <a:defRPr/>
              </a:pPr>
              <a:t>12/29/2020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 rot="20700000">
            <a:off x="4054475" y="5494338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 rot="20700000">
            <a:off x="7689850" y="5643563"/>
            <a:ext cx="1241425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31C4816F-3937-4B32-9B55-A9839077C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8643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52"/>
          <p:cNvSpPr/>
          <p:nvPr/>
        </p:nvSpPr>
        <p:spPr>
          <a:xfrm rot="20707748">
            <a:off x="-882650" y="-625475"/>
            <a:ext cx="7439025" cy="7343775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53"/>
          <p:cNvSpPr/>
          <p:nvPr/>
        </p:nvSpPr>
        <p:spPr>
          <a:xfrm rot="20707748">
            <a:off x="3236913" y="6275388"/>
            <a:ext cx="4387850" cy="1165225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54"/>
          <p:cNvSpPr/>
          <p:nvPr/>
        </p:nvSpPr>
        <p:spPr>
          <a:xfrm rot="20707748">
            <a:off x="7661275" y="5462588"/>
            <a:ext cx="1708150" cy="1535112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ounded Rectangle 55"/>
          <p:cNvSpPr/>
          <p:nvPr/>
        </p:nvSpPr>
        <p:spPr>
          <a:xfrm rot="20707748">
            <a:off x="6667500" y="-490538"/>
            <a:ext cx="3065463" cy="5811838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 rot="20700000">
            <a:off x="7753350" y="5888038"/>
            <a:ext cx="12446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E709ED13-EFD6-40A6-99EA-A33E59505947}" type="datetimeFigureOut">
              <a:rPr lang="en-US"/>
              <a:pPr>
                <a:defRPr/>
              </a:pPr>
              <a:t>12/29/2020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 rot="20700000">
            <a:off x="4051300" y="5495925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 rot="20700000">
            <a:off x="7689850" y="5641975"/>
            <a:ext cx="12446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712C7990-7B6B-4166-A244-0EB3BF0DB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4792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0"/>
          <p:cNvSpPr/>
          <p:nvPr/>
        </p:nvSpPr>
        <p:spPr>
          <a:xfrm rot="907748">
            <a:off x="-865188" y="850900"/>
            <a:ext cx="3614738" cy="6151563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ounded Rectangle 21"/>
          <p:cNvSpPr/>
          <p:nvPr/>
        </p:nvSpPr>
        <p:spPr>
          <a:xfrm rot="907748">
            <a:off x="17463" y="-511175"/>
            <a:ext cx="3735387" cy="1387475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22"/>
          <p:cNvSpPr/>
          <p:nvPr/>
        </p:nvSpPr>
        <p:spPr>
          <a:xfrm rot="907748">
            <a:off x="2146300" y="6589713"/>
            <a:ext cx="1981200" cy="536575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23"/>
          <p:cNvSpPr/>
          <p:nvPr/>
        </p:nvSpPr>
        <p:spPr>
          <a:xfrm rot="907748">
            <a:off x="3184525" y="-554038"/>
            <a:ext cx="6783388" cy="7826376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2275" y="612775"/>
            <a:ext cx="1792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55A00-DCC3-4CC3-AE07-2A76DACD5996}" type="datetimeFigureOut">
              <a:rPr lang="en-US"/>
              <a:pPr>
                <a:defRPr/>
              </a:pPr>
              <a:t>12/29/2020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963" y="6100763"/>
            <a:ext cx="30511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2063" y="301625"/>
            <a:ext cx="228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A2316-1617-438E-B69A-20063597D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8805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 rot="900000">
            <a:off x="-371475" y="-1217613"/>
            <a:ext cx="8577263" cy="6343651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ounded Rectangle 12"/>
          <p:cNvSpPr/>
          <p:nvPr/>
        </p:nvSpPr>
        <p:spPr>
          <a:xfrm rot="900000">
            <a:off x="-449263" y="5208588"/>
            <a:ext cx="7470776" cy="2486025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ounded Rectangle 13"/>
          <p:cNvSpPr/>
          <p:nvPr/>
        </p:nvSpPr>
        <p:spPr>
          <a:xfrm rot="900000">
            <a:off x="7192963" y="6483350"/>
            <a:ext cx="1931987" cy="63500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14"/>
          <p:cNvSpPr/>
          <p:nvPr/>
        </p:nvSpPr>
        <p:spPr>
          <a:xfrm rot="900000">
            <a:off x="8126413" y="92075"/>
            <a:ext cx="1879600" cy="6415088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575" y="5927725"/>
            <a:ext cx="1524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4BEBCA6F-3478-40FC-B678-C6E3CC067BC0}" type="datetimeFigureOut">
              <a:rPr lang="en-US"/>
              <a:pPr>
                <a:defRPr/>
              </a:pPr>
              <a:t>12/29/2020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550" y="5988050"/>
            <a:ext cx="3124200" cy="293688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363" y="5570538"/>
            <a:ext cx="715962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91E6DDAF-0788-4D56-9B49-159D79965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7037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2"/>
          <p:cNvSpPr/>
          <p:nvPr/>
        </p:nvSpPr>
        <p:spPr>
          <a:xfrm rot="20707748">
            <a:off x="-896938" y="-623888"/>
            <a:ext cx="7286626" cy="60404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3"/>
          <p:cNvSpPr/>
          <p:nvPr/>
        </p:nvSpPr>
        <p:spPr>
          <a:xfrm rot="20707748">
            <a:off x="65088" y="5378450"/>
            <a:ext cx="7442200" cy="2476500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4"/>
          <p:cNvSpPr/>
          <p:nvPr/>
        </p:nvSpPr>
        <p:spPr>
          <a:xfrm rot="20707748">
            <a:off x="7661275" y="5459413"/>
            <a:ext cx="1708150" cy="1538287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15"/>
          <p:cNvSpPr/>
          <p:nvPr/>
        </p:nvSpPr>
        <p:spPr>
          <a:xfrm rot="20707748">
            <a:off x="6673850" y="-490538"/>
            <a:ext cx="3059113" cy="5810251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/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 rot="20700000">
            <a:off x="7753350" y="5888038"/>
            <a:ext cx="12446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3309D33E-B7F5-4E29-92B3-E626D271A82C}" type="datetimeFigureOut">
              <a:rPr lang="en-US"/>
              <a:pPr>
                <a:defRPr/>
              </a:pPr>
              <a:t>12/29/2020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 rot="20700000">
            <a:off x="4264025" y="6099175"/>
            <a:ext cx="3062288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 rot="20700000">
            <a:off x="7689850" y="5641975"/>
            <a:ext cx="12446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A6698B01-4425-4A63-AD4F-CB9726ACB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6944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 rot="900000">
            <a:off x="-533400" y="-979488"/>
            <a:ext cx="6672263" cy="6821488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5"/>
          <p:cNvSpPr/>
          <p:nvPr/>
        </p:nvSpPr>
        <p:spPr>
          <a:xfrm rot="900000">
            <a:off x="-284163" y="5969000"/>
            <a:ext cx="5300663" cy="1497013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6"/>
          <p:cNvSpPr/>
          <p:nvPr/>
        </p:nvSpPr>
        <p:spPr>
          <a:xfrm rot="900000">
            <a:off x="6931025" y="-242888"/>
            <a:ext cx="2433638" cy="1384301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17"/>
          <p:cNvSpPr/>
          <p:nvPr/>
        </p:nvSpPr>
        <p:spPr>
          <a:xfrm rot="900000">
            <a:off x="5899150" y="1282700"/>
            <a:ext cx="3843338" cy="61785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/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938" y="571500"/>
            <a:ext cx="1524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F235BF0F-3AA1-4D93-8D2F-F343659488B2}" type="datetimeFigureOut">
              <a:rPr lang="en-US"/>
              <a:pPr>
                <a:defRPr/>
              </a:pPr>
              <a:t>12/29/2020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700" y="5162550"/>
            <a:ext cx="297656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913" y="390525"/>
            <a:ext cx="196215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C8AC2A87-4867-4CF4-8DE9-6E2FEE2AB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041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Scan1080Base.png"/>
          <p:cNvPicPr>
            <a:picLocks noChangeAspect="1"/>
          </p:cNvPicPr>
          <p:nvPr/>
        </p:nvPicPr>
        <p:blipFill>
          <a:blip r:embed="rId13">
            <a:lum bright="-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893" y="2807493"/>
            <a:ext cx="5321300" cy="18399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613" cy="4783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36535898-637A-42A6-B9D6-6D318B7DF29B}" type="datetimeFigureOut">
              <a:rPr lang="en-US"/>
              <a:pPr>
                <a:defRPr/>
              </a:pPr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0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2788" y="5318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88CE24-E7DB-4068-A45A-49C01B2B7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71" r:id="rId1"/>
    <p:sldLayoutId id="2147484572" r:id="rId2"/>
    <p:sldLayoutId id="2147484573" r:id="rId3"/>
    <p:sldLayoutId id="2147484574" r:id="rId4"/>
    <p:sldLayoutId id="2147484575" r:id="rId5"/>
    <p:sldLayoutId id="2147484576" r:id="rId6"/>
    <p:sldLayoutId id="2147484577" r:id="rId7"/>
    <p:sldLayoutId id="2147484578" r:id="rId8"/>
    <p:sldLayoutId id="2147484579" r:id="rId9"/>
    <p:sldLayoutId id="2147484580" r:id="rId10"/>
    <p:sldLayoutId id="2147484581" r:id="rId11"/>
  </p:sldLayoutIdLst>
  <p:transition/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0250" indent="-365125" algn="l" rtl="0" eaLnBrk="1" fontAlgn="base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6963" indent="-319088" algn="l" rtl="0" eaLnBrk="1" fontAlgn="base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3050" algn="l" rtl="0" eaLnBrk="1" fontAlgn="base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4650" indent="-273050" algn="l" rtl="0" eaLnBrk="1" fontAlgn="base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838" y="981075"/>
            <a:ext cx="7464425" cy="1501775"/>
          </a:xfrm>
        </p:spPr>
        <p:txBody>
          <a:bodyPr/>
          <a:lstStyle/>
          <a:p>
            <a:pPr algn="ctr" rtl="1" fontAlgn="auto">
              <a:spcAft>
                <a:spcPts val="0"/>
              </a:spcAft>
              <a:defRPr/>
            </a:pPr>
            <a:r>
              <a:rPr lang="fa-IR" sz="8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تصمیم گیری </a:t>
            </a:r>
            <a:endParaRPr lang="en-US" sz="88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219075" y="3028950"/>
            <a:ext cx="6265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rtl="1"/>
            <a:r>
              <a:rPr lang="fa-IR" sz="2800" b="1" dirty="0"/>
              <a:t>استاد محترم </a:t>
            </a:r>
            <a:r>
              <a:rPr lang="fa-IR" sz="2800" b="1" dirty="0" smtClean="0"/>
              <a:t>:</a:t>
            </a:r>
            <a:endParaRPr lang="fa-IR" sz="2800" b="1" dirty="0"/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1187450" y="3573463"/>
            <a:ext cx="5184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/>
            <a:r>
              <a:rPr lang="fa-IR" sz="2400" b="1" dirty="0"/>
              <a:t>تهیه وتنظیم</a:t>
            </a:r>
            <a:r>
              <a:rPr lang="fa-IR" sz="2400" b="1" dirty="0" smtClean="0"/>
              <a:t>:</a:t>
            </a:r>
            <a:endParaRPr lang="fa-IR" sz="2400" b="1" dirty="0"/>
          </a:p>
          <a:p>
            <a:pPr algn="r" rtl="1"/>
            <a:r>
              <a:rPr lang="fa-IR" sz="2400" b="1" dirty="0"/>
              <a:t>                </a:t>
            </a:r>
            <a:endParaRPr lang="en-US" sz="2400" b="1" dirty="0"/>
          </a:p>
        </p:txBody>
      </p:sp>
      <p:pic>
        <p:nvPicPr>
          <p:cNvPr id="13318" name="Picture 3" descr="C:\Users\neda joon\Desktop\تئوریهای سازمان 2\decision-ma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4868863"/>
            <a:ext cx="2435225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3" descr="C:\Users\neda joon\Desktop\تئوریهای سازمان 2\crossroa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050" y="4316413"/>
            <a:ext cx="2181225" cy="232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 fontAlgn="auto">
              <a:spcAft>
                <a:spcPts val="0"/>
              </a:spcAft>
              <a:defRPr/>
            </a:pPr>
            <a:r>
              <a:rPr lang="fa-IR" b="1" dirty="0" smtClean="0"/>
              <a:t>تصمیم گیری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59113" y="-100013"/>
            <a:ext cx="6084887" cy="6958013"/>
          </a:xfrm>
        </p:spPr>
        <p:txBody>
          <a:bodyPr>
            <a:noAutofit/>
          </a:bodyPr>
          <a:lstStyle/>
          <a:p>
            <a:pPr marL="365760" indent="-365760" algn="r" rtl="1" fontAlgn="auto">
              <a:lnSpc>
                <a:spcPct val="250000"/>
              </a:lnSpc>
              <a:defRPr/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</a:rPr>
              <a:t>تعاریف دیگر:  </a:t>
            </a:r>
          </a:p>
          <a:p>
            <a:pPr marL="365760" indent="-365760" algn="r" rtl="1" fontAlgn="auto">
              <a:lnSpc>
                <a:spcPct val="200000"/>
              </a:lnSpc>
              <a:defRPr/>
            </a:pPr>
            <a:r>
              <a:rPr lang="fa-IR" sz="2400" b="1" dirty="0" smtClean="0"/>
              <a:t>انتخاب یک راه کار از میان چند راه کار </a:t>
            </a:r>
          </a:p>
          <a:p>
            <a:pPr marL="0" indent="0" algn="r" rtl="1" fontAlgn="auto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fa-IR" sz="2400" b="1" dirty="0" smtClean="0"/>
              <a:t>    (</a:t>
            </a:r>
            <a:r>
              <a:rPr lang="fa-IR" sz="2400" b="1" dirty="0" smtClean="0">
                <a:solidFill>
                  <a:schemeClr val="accent4"/>
                </a:solidFill>
              </a:rPr>
              <a:t>فرایند تصمیم گیری</a:t>
            </a:r>
            <a:r>
              <a:rPr lang="fa-IR" sz="2400" b="1" dirty="0" smtClean="0"/>
              <a:t>)                   </a:t>
            </a:r>
          </a:p>
          <a:p>
            <a:pPr marL="365760" indent="-365760" algn="r" rtl="1" fontAlgn="auto">
              <a:lnSpc>
                <a:spcPct val="250000"/>
              </a:lnSpc>
              <a:defRPr/>
            </a:pPr>
            <a:r>
              <a:rPr lang="fa-IR" sz="2400" b="1" dirty="0" smtClean="0"/>
              <a:t>به فرآیند ، تعیین و تشخیص مساله،یافتن راه حلهای مختلف برای مسئله، مقایسه نتایج ممکن از هر راه حل با یکدیگر،انتخاب بهترین جواب از بین آنها و اجرای موثر تصمیم،اتلاق میشود.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7680960" cy="1066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 fontAlgn="auto">
              <a:spcAft>
                <a:spcPts val="0"/>
              </a:spcAft>
              <a:defRPr/>
            </a:pPr>
            <a:r>
              <a:rPr lang="fa-IR" b="1" dirty="0" smtClean="0"/>
              <a:t>تصمیم گیری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701800"/>
            <a:ext cx="7680325" cy="4724400"/>
          </a:xfrm>
          <a:solidFill>
            <a:schemeClr val="tx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457200" indent="-457200" algn="r" rtl="1" fontAlgn="auto">
              <a:buFont typeface="Wingdings" pitchFamily="2" charset="2"/>
              <a:buChar char="v"/>
              <a:defRPr/>
            </a:pPr>
            <a:endParaRPr lang="en-US" b="1" dirty="0" smtClean="0">
              <a:solidFill>
                <a:srgbClr val="004F8A"/>
              </a:solidFill>
              <a:effectLst/>
              <a:cs typeface="Arial" pitchFamily="34" charset="0"/>
            </a:endParaRPr>
          </a:p>
          <a:p>
            <a:pPr marL="457200" indent="-457200" algn="r" rtl="1" fontAlgn="auto">
              <a:buFont typeface="Wingdings" pitchFamily="2" charset="2"/>
              <a:buChar char="v"/>
              <a:defRPr/>
            </a:pPr>
            <a:r>
              <a:rPr lang="fa-IR" b="1" dirty="0" smtClean="0">
                <a:solidFill>
                  <a:srgbClr val="004F8A"/>
                </a:solidFill>
                <a:effectLst/>
              </a:rPr>
              <a:t>تصمیم </a:t>
            </a:r>
            <a:r>
              <a:rPr lang="fa-IR" b="1" dirty="0">
                <a:solidFill>
                  <a:srgbClr val="004F8A"/>
                </a:solidFill>
                <a:effectLst/>
              </a:rPr>
              <a:t>گیری چیست؟</a:t>
            </a:r>
          </a:p>
          <a:p>
            <a:pPr marL="457200" indent="-457200" algn="r" rtl="1" fontAlgn="auto">
              <a:buFont typeface="Wingdings" pitchFamily="2" charset="2"/>
              <a:buChar char="v"/>
              <a:defRPr/>
            </a:pPr>
            <a:r>
              <a:rPr lang="fa-IR" b="1" dirty="0" smtClean="0">
                <a:solidFill>
                  <a:srgbClr val="004F8A"/>
                </a:solidFill>
                <a:effectLst/>
              </a:rPr>
              <a:t>انواع مسئله</a:t>
            </a:r>
          </a:p>
          <a:p>
            <a:pPr marL="457200" indent="-457200" algn="r" rtl="1" fontAlgn="auto">
              <a:buFont typeface="Wingdings" pitchFamily="2" charset="2"/>
              <a:buChar char="v"/>
              <a:defRPr/>
            </a:pPr>
            <a:r>
              <a:rPr lang="fa-IR" b="1" dirty="0" smtClean="0">
                <a:solidFill>
                  <a:srgbClr val="004F8A"/>
                </a:solidFill>
                <a:effectLst/>
              </a:rPr>
              <a:t>انواع </a:t>
            </a:r>
            <a:r>
              <a:rPr lang="fa-IR" b="1" dirty="0">
                <a:solidFill>
                  <a:srgbClr val="004F8A"/>
                </a:solidFill>
                <a:effectLst/>
              </a:rPr>
              <a:t>تصمیم</a:t>
            </a:r>
          </a:p>
          <a:p>
            <a:pPr marL="457200" indent="-457200" algn="r" rtl="1" fontAlgn="auto">
              <a:buFont typeface="Wingdings" pitchFamily="2" charset="2"/>
              <a:buChar char="v"/>
              <a:defRPr/>
            </a:pPr>
            <a:r>
              <a:rPr lang="fa-IR" b="1" dirty="0">
                <a:solidFill>
                  <a:srgbClr val="004F8A"/>
                </a:solidFill>
                <a:effectLst/>
              </a:rPr>
              <a:t>شرایط تصمیم گیری</a:t>
            </a:r>
          </a:p>
          <a:p>
            <a:pPr marL="457200" indent="-457200" algn="r" rtl="1" fontAlgn="auto">
              <a:buFont typeface="Wingdings" pitchFamily="2" charset="2"/>
              <a:buChar char="v"/>
              <a:defRPr/>
            </a:pPr>
            <a:r>
              <a:rPr lang="fa-IR" b="1" dirty="0">
                <a:solidFill>
                  <a:srgbClr val="004F8A"/>
                </a:solidFill>
                <a:effectLst/>
              </a:rPr>
              <a:t>مدلهای تصمیم گیری</a:t>
            </a:r>
          </a:p>
          <a:p>
            <a:pPr marL="457200" indent="-457200" algn="r" rtl="1" fontAlgn="auto">
              <a:buFont typeface="Wingdings" pitchFamily="2" charset="2"/>
              <a:buChar char="v"/>
              <a:defRPr/>
            </a:pPr>
            <a:r>
              <a:rPr lang="fa-IR" b="1" dirty="0">
                <a:solidFill>
                  <a:srgbClr val="004F8A"/>
                </a:solidFill>
                <a:effectLst/>
              </a:rPr>
              <a:t>ابزارهای تصمیم گیری</a:t>
            </a:r>
          </a:p>
          <a:p>
            <a:pPr marL="457200" indent="-457200" algn="r" rtl="1" fontAlgn="auto">
              <a:buFont typeface="Wingdings" pitchFamily="2" charset="2"/>
              <a:buChar char="v"/>
              <a:defRPr/>
            </a:pPr>
            <a:r>
              <a:rPr lang="fa-IR" b="1" dirty="0">
                <a:solidFill>
                  <a:srgbClr val="004F8A"/>
                </a:solidFill>
                <a:effectLst/>
              </a:rPr>
              <a:t>تصمیم گیری فردی</a:t>
            </a:r>
          </a:p>
          <a:p>
            <a:pPr marL="457200" indent="-457200" algn="r" rtl="1" fontAlgn="auto">
              <a:buFont typeface="Wingdings" pitchFamily="2" charset="2"/>
              <a:buChar char="v"/>
              <a:defRPr/>
            </a:pPr>
            <a:r>
              <a:rPr lang="fa-IR" b="1" dirty="0">
                <a:solidFill>
                  <a:srgbClr val="004F8A"/>
                </a:solidFill>
                <a:effectLst/>
              </a:rPr>
              <a:t>تصمیم گیری گروهی</a:t>
            </a:r>
          </a:p>
          <a:p>
            <a:pPr marL="457200" indent="-457200" algn="r" rtl="1" fontAlgn="auto">
              <a:buFont typeface="Wingdings" pitchFamily="2" charset="2"/>
              <a:buChar char="v"/>
              <a:defRPr/>
            </a:pPr>
            <a:r>
              <a:rPr lang="fa-IR" b="1" dirty="0">
                <a:solidFill>
                  <a:srgbClr val="004F8A"/>
                </a:solidFill>
                <a:effectLst/>
              </a:rPr>
              <a:t>فنون تصمیم گیری </a:t>
            </a:r>
            <a:endParaRPr lang="en-US" b="1" dirty="0">
              <a:solidFill>
                <a:srgbClr val="004F8A"/>
              </a:solidFill>
              <a:effectLst/>
              <a:cs typeface="Arial" pitchFamily="34" charset="0"/>
            </a:endParaRPr>
          </a:p>
          <a:p>
            <a:pPr marL="0" indent="0" algn="r" rtl="1" fontAlgn="auto">
              <a:lnSpc>
                <a:spcPct val="150000"/>
              </a:lnSpc>
              <a:buFont typeface="Wingdings" pitchFamily="2" charset="2"/>
              <a:buNone/>
              <a:defRPr/>
            </a:pPr>
            <a:endParaRPr lang="en-US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pic>
        <p:nvPicPr>
          <p:cNvPr id="5" name="Picture 2" descr="C:\Users\farhang\Pictures\68868_choices-for-deliberate-cr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4897" y="2060848"/>
            <a:ext cx="3788494" cy="3588991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100000">
            <a:off x="-634206" y="2921794"/>
            <a:ext cx="5065712" cy="16954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 rot="-4500000">
            <a:off x="-662561" y="2942543"/>
            <a:ext cx="5064953" cy="16956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b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 fontAlgn="auto">
              <a:spcAft>
                <a:spcPts val="0"/>
              </a:spcAft>
              <a:defRPr/>
            </a:pPr>
            <a:r>
              <a:rPr lang="fa-IR" b="1" smtClean="0"/>
              <a:t>تصمیم گیری</a:t>
            </a:r>
            <a:endParaRPr lang="en-US" b="1" dirty="0"/>
          </a:p>
        </p:txBody>
      </p:sp>
      <p:pic>
        <p:nvPicPr>
          <p:cNvPr id="15366" name="Picture Placeholder 5" descr="17622_54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0" r="5960"/>
          <a:stretch>
            <a:fillRect/>
          </a:stretch>
        </p:blipFill>
        <p:spPr bwMode="auto">
          <a:xfrm rot="420000">
            <a:off x="4202113" y="917575"/>
            <a:ext cx="3987800" cy="4805363"/>
          </a:xfrm>
        </p:spPr>
      </p:pic>
      <p:sp>
        <p:nvSpPr>
          <p:cNvPr id="6" name="Rectangle 5"/>
          <p:cNvSpPr/>
          <p:nvPr/>
        </p:nvSpPr>
        <p:spPr>
          <a:xfrm>
            <a:off x="2267744" y="1102117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6" algn="ctr">
              <a:buClr>
                <a:srgbClr val="002060"/>
              </a:buClr>
              <a:defRPr/>
            </a:pPr>
            <a:r>
              <a:rPr lang="fa-IR" sz="9600" b="1" i="1" u="sng" baseline="-25000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4F8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مقدمه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188640"/>
            <a:ext cx="7680960" cy="1066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 fontAlgn="auto">
              <a:spcAft>
                <a:spcPts val="0"/>
              </a:spcAft>
              <a:defRPr/>
            </a:pPr>
            <a:r>
              <a:rPr lang="fa-IR" b="1" dirty="0" smtClean="0"/>
              <a:t>تصمیم گیری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412875"/>
            <a:ext cx="7680325" cy="4724400"/>
          </a:xfrm>
          <a:solidFill>
            <a:schemeClr val="tx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r" rtl="1" fontAlgn="auto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a-IR" b="1" dirty="0">
                <a:solidFill>
                  <a:srgbClr val="004F8A"/>
                </a:solidFill>
                <a:effectLst/>
              </a:rPr>
              <a:t>تصمیم گیری چیست؟</a:t>
            </a:r>
          </a:p>
          <a:p>
            <a:pPr marL="0" indent="0" algn="r" rtl="1" fontAlgn="auto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a-IR" b="1" dirty="0">
                <a:solidFill>
                  <a:schemeClr val="bg1"/>
                </a:solidFill>
                <a:effectLst/>
              </a:rPr>
              <a:t>تصمیم گیری رکن اساسی کلیه وظایف و فعالیتهای مدیریتی به شمار می آید زیرا هر مدیری برای اجرای هر یک از وظایف خود برنامه ریزی – سازماندهی – هدایت و نظارت همواره با مواردی مواجه میشود که نیاز به اخذ تصمیم دارد</a:t>
            </a:r>
            <a:endParaRPr lang="en-US" b="1" dirty="0"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365760" indent="-365760" algn="r" rtl="1" fontAlgn="auto">
              <a:lnSpc>
                <a:spcPct val="150000"/>
              </a:lnSpc>
              <a:defRPr/>
            </a:pPr>
            <a:endParaRPr lang="en-US" b="1" dirty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100000">
            <a:off x="-634206" y="2921794"/>
            <a:ext cx="5065712" cy="16954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475" y="188913"/>
            <a:ext cx="5473700" cy="6553200"/>
          </a:xfrm>
        </p:spPr>
        <p:txBody>
          <a:bodyPr/>
          <a:lstStyle/>
          <a:p>
            <a:pPr marL="0" indent="0" algn="r" rtl="1" fontAlgn="auto">
              <a:buFont typeface="Wingdings" pitchFamily="2" charset="2"/>
              <a:buNone/>
              <a:defRPr/>
            </a:pPr>
            <a:r>
              <a:rPr lang="fa-IR" b="1" dirty="0">
                <a:solidFill>
                  <a:schemeClr val="tx2">
                    <a:lumMod val="75000"/>
                  </a:schemeClr>
                </a:solidFill>
              </a:rPr>
              <a:t>همه تصمیم های مدیران برای سازمان دارای اهمیت یکسان نیست بعضی تصمیمها بر </a:t>
            </a:r>
            <a:r>
              <a:rPr lang="fa-IR" b="1" dirty="0">
                <a:solidFill>
                  <a:schemeClr val="accent4"/>
                </a:solidFill>
              </a:rPr>
              <a:t>عده زیادی</a:t>
            </a:r>
            <a:r>
              <a:rPr lang="fa-IR" b="1" dirty="0">
                <a:solidFill>
                  <a:schemeClr val="accent1"/>
                </a:solidFill>
              </a:rPr>
              <a:t> </a:t>
            </a:r>
            <a:r>
              <a:rPr lang="fa-IR" b="1" dirty="0">
                <a:solidFill>
                  <a:schemeClr val="tx2">
                    <a:lumMod val="75000"/>
                  </a:schemeClr>
                </a:solidFill>
              </a:rPr>
              <a:t>از اعضای سازمان اثر می گذارد و برای اجرا به مبلغ زیادی پول نیاز دارد و یا </a:t>
            </a:r>
            <a:r>
              <a:rPr lang="fa-IR" b="1" dirty="0">
                <a:solidFill>
                  <a:schemeClr val="accent4"/>
                </a:solidFill>
              </a:rPr>
              <a:t>تاثیری</a:t>
            </a:r>
            <a:r>
              <a:rPr lang="fa-IR" b="1" dirty="0">
                <a:solidFill>
                  <a:schemeClr val="accent1"/>
                </a:solidFill>
              </a:rPr>
              <a:t> </a:t>
            </a:r>
            <a:r>
              <a:rPr lang="fa-IR" b="1" dirty="0">
                <a:solidFill>
                  <a:schemeClr val="accent4"/>
                </a:solidFill>
              </a:rPr>
              <a:t>بلند مدت </a:t>
            </a:r>
            <a:r>
              <a:rPr lang="fa-IR" b="1" dirty="0">
                <a:solidFill>
                  <a:schemeClr val="tx2">
                    <a:lumMod val="75000"/>
                  </a:schemeClr>
                </a:solidFill>
              </a:rPr>
              <a:t>برسازمان برجای می گذارد و سایر تصمیمها ممکن است از اهمیت زیادی برخوردار نباشند و فقط </a:t>
            </a:r>
            <a:r>
              <a:rPr lang="fa-IR" b="1" dirty="0">
                <a:solidFill>
                  <a:schemeClr val="accent4"/>
                </a:solidFill>
              </a:rPr>
              <a:t>برعده</a:t>
            </a:r>
            <a:r>
              <a:rPr lang="fa-IR" b="1" dirty="0">
                <a:solidFill>
                  <a:schemeClr val="accent1"/>
                </a:solidFill>
              </a:rPr>
              <a:t> </a:t>
            </a:r>
            <a:r>
              <a:rPr lang="fa-IR" b="1" dirty="0">
                <a:solidFill>
                  <a:schemeClr val="accent4"/>
                </a:solidFill>
              </a:rPr>
              <a:t>کمی</a:t>
            </a:r>
            <a:r>
              <a:rPr lang="fa-IR" b="1" dirty="0">
                <a:solidFill>
                  <a:schemeClr val="accent1"/>
                </a:solidFill>
              </a:rPr>
              <a:t> </a:t>
            </a:r>
            <a:r>
              <a:rPr lang="fa-IR" b="1" dirty="0">
                <a:solidFill>
                  <a:schemeClr val="tx2">
                    <a:lumMod val="75000"/>
                  </a:schemeClr>
                </a:solidFill>
              </a:rPr>
              <a:t>از اعضای سازمان اثر بگذارند،هزینه کمی برای اجرا نیاز داشته باشد و فقط </a:t>
            </a:r>
            <a:r>
              <a:rPr lang="fa-IR" b="1" dirty="0">
                <a:solidFill>
                  <a:schemeClr val="accent4"/>
                </a:solidFill>
              </a:rPr>
              <a:t>تاثیری کوتاه مدت </a:t>
            </a:r>
            <a:r>
              <a:rPr lang="fa-IR" b="1" dirty="0">
                <a:solidFill>
                  <a:schemeClr val="tx2">
                    <a:lumMod val="75000"/>
                  </a:schemeClr>
                </a:solidFill>
              </a:rPr>
              <a:t>برسازمان داشته باشند .</a:t>
            </a: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 rot="-4500000">
            <a:off x="-662562" y="2870536"/>
            <a:ext cx="5064953" cy="16956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b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 fontAlgn="auto">
              <a:spcAft>
                <a:spcPts val="0"/>
              </a:spcAft>
              <a:defRPr/>
            </a:pPr>
            <a:r>
              <a:rPr lang="fa-IR" b="1" smtClean="0"/>
              <a:t>تصمیم گیری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9592" y="188640"/>
            <a:ext cx="7680960" cy="1066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 fontAlgn="auto">
              <a:spcAft>
                <a:spcPts val="0"/>
              </a:spcAft>
              <a:defRPr/>
            </a:pPr>
            <a:r>
              <a:rPr lang="fa-IR" b="1" dirty="0" smtClean="0"/>
              <a:t>تصمیم گیری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00113" y="1371600"/>
            <a:ext cx="7680325" cy="5184775"/>
          </a:xfr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r" rtl="1" fontAlgn="auto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a-IR" b="1" dirty="0">
                <a:solidFill>
                  <a:srgbClr val="004F8A"/>
                </a:solidFill>
              </a:rPr>
              <a:t>تعریف تصمیم گیری </a:t>
            </a:r>
            <a:endParaRPr lang="en-US" b="1" dirty="0">
              <a:solidFill>
                <a:srgbClr val="004F8A"/>
              </a:solidFill>
              <a:cs typeface="Arial" pitchFamily="34" charset="0"/>
            </a:endParaRPr>
          </a:p>
          <a:p>
            <a:pPr marL="0" indent="0" algn="r" rtl="1" fontAlgn="auto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a-IR" b="1" dirty="0">
                <a:solidFill>
                  <a:schemeClr val="bg1"/>
                </a:solidFill>
              </a:rPr>
              <a:t>عبارت است از انتخاب یک راه از میان راههای مختلف و در حقیقت انتخاب بهترین راه برای نیل به اهداف.تصمیم گیری فرآیندی شامل تعریف مسئله – ارزیابی راه حل ها – </a:t>
            </a:r>
            <a:r>
              <a:rPr lang="fa-IR" b="1" dirty="0" smtClean="0">
                <a:solidFill>
                  <a:schemeClr val="bg1"/>
                </a:solidFill>
              </a:rPr>
              <a:t>اتخاذ تصمیم– </a:t>
            </a:r>
            <a:r>
              <a:rPr lang="fa-IR" b="1" dirty="0">
                <a:solidFill>
                  <a:schemeClr val="bg1"/>
                </a:solidFill>
              </a:rPr>
              <a:t>اجرای تصمیم وارزیابی نتیجه است.</a:t>
            </a:r>
            <a:endParaRPr lang="en-US" b="1" dirty="0">
              <a:solidFill>
                <a:schemeClr val="bg1"/>
              </a:solidFill>
              <a:cs typeface="Arial" pitchFamily="34" charset="0"/>
            </a:endParaRPr>
          </a:p>
          <a:p>
            <a:pPr marL="365760" indent="-365760" algn="r" rtl="1" fontAlgn="auto">
              <a:lnSpc>
                <a:spcPct val="150000"/>
              </a:lnSpc>
              <a:defRPr/>
            </a:pPr>
            <a:endParaRPr lang="en-US" b="1" dirty="0">
              <a:cs typeface="Arial" pitchFamily="34" charset="0"/>
            </a:endParaRPr>
          </a:p>
        </p:txBody>
      </p:sp>
      <p:pic>
        <p:nvPicPr>
          <p:cNvPr id="4" name="Picture 3" descr="AnQ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4869160"/>
            <a:ext cx="1851656" cy="1440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188640"/>
            <a:ext cx="7920880" cy="1066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 fontAlgn="auto">
              <a:spcAft>
                <a:spcPts val="0"/>
              </a:spcAft>
              <a:defRPr/>
            </a:pPr>
            <a:r>
              <a:rPr lang="fa-IR" b="1" dirty="0" smtClean="0"/>
              <a:t>تصمیم گیری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088" y="1557338"/>
            <a:ext cx="7897812" cy="5011737"/>
          </a:xfr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r" rtl="1" fontAlgn="auto">
              <a:lnSpc>
                <a:spcPct val="250000"/>
              </a:lnSpc>
              <a:buFont typeface="Wingdings" pitchFamily="2" charset="2"/>
              <a:buNone/>
              <a:defRPr/>
            </a:pPr>
            <a:endParaRPr lang="fa-IR" sz="2400" b="1" dirty="0" smtClean="0"/>
          </a:p>
          <a:p>
            <a:pPr marL="0" indent="0" algn="r" rtl="1" fontAlgn="auto">
              <a:lnSpc>
                <a:spcPct val="250000"/>
              </a:lnSpc>
              <a:buFont typeface="Wingdings" pitchFamily="2" charset="2"/>
              <a:buNone/>
              <a:defRPr/>
            </a:pPr>
            <a:r>
              <a:rPr lang="fa-IR" sz="2400" b="1" dirty="0" smtClean="0"/>
              <a:t>یکی از وظایف اصلی مدیر به شمار می آید.</a:t>
            </a:r>
          </a:p>
          <a:p>
            <a:pPr marL="0" indent="0" algn="r" rtl="1" fontAlgn="auto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a-IR" sz="2400" b="1" dirty="0" smtClean="0"/>
              <a:t>جوهر تمام فعالیتهای مدیر است.</a:t>
            </a:r>
          </a:p>
          <a:p>
            <a:pPr marL="0" indent="0" algn="r" rtl="1" fontAlgn="auto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fa-IR" sz="2400" b="1" dirty="0" smtClean="0"/>
              <a:t>در تمامی افعال و اعمال مدیریت جزء اصلی </a:t>
            </a:r>
            <a:r>
              <a:rPr lang="fa-IR" sz="2400" b="1" dirty="0"/>
              <a:t>و رکن اساسی است</a:t>
            </a:r>
            <a:r>
              <a:rPr lang="fa-IR" sz="2400" b="1" dirty="0" smtClean="0"/>
              <a:t>.</a:t>
            </a:r>
          </a:p>
          <a:p>
            <a:pPr marL="0" indent="0" algn="r" rtl="1" fontAlgn="auto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a-IR" sz="2400" b="1" dirty="0" smtClean="0"/>
              <a:t>از اجزای جدایی ناپذیر مدیریت به شمار میآید و در هر وظیفه مدیریت به نحوی جلوه گر است.</a:t>
            </a:r>
          </a:p>
          <a:p>
            <a:pPr marL="0" indent="0" algn="r" rtl="1" fontAlgn="auto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a-IR" sz="2400" b="1" dirty="0" smtClean="0"/>
              <a:t>تصمیم  گیری میزان توفیق و تحقق هدف های سازمان را معین میکند.</a:t>
            </a:r>
          </a:p>
          <a:p>
            <a:pPr marL="365760" indent="-365760" algn="r" rtl="1" fontAlgn="auto">
              <a:lnSpc>
                <a:spcPct val="150000"/>
              </a:lnSpc>
              <a:defRPr/>
            </a:pPr>
            <a:endParaRPr lang="fa-IR" sz="2400" b="1" dirty="0" smtClean="0"/>
          </a:p>
          <a:p>
            <a:pPr marL="365760" indent="-365760" algn="r" rtl="1" fontAlgn="auto">
              <a:lnSpc>
                <a:spcPct val="150000"/>
              </a:lnSpc>
              <a:defRPr/>
            </a:pP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 fontAlgn="auto">
              <a:spcAft>
                <a:spcPts val="0"/>
              </a:spcAft>
              <a:defRPr/>
            </a:pPr>
            <a:r>
              <a:rPr lang="fa-IR" b="1" dirty="0" smtClean="0"/>
              <a:t>تصمیم گیری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63938" y="333375"/>
            <a:ext cx="5091112" cy="6335713"/>
          </a:xfrm>
        </p:spPr>
        <p:txBody>
          <a:bodyPr>
            <a:normAutofit fontScale="92500"/>
          </a:bodyPr>
          <a:lstStyle/>
          <a:p>
            <a:pPr marL="365760" indent="-365760" algn="r" rtl="1" fontAlgn="auto">
              <a:lnSpc>
                <a:spcPct val="150000"/>
              </a:lnSpc>
              <a:defRPr/>
            </a:pPr>
            <a:r>
              <a:rPr lang="fa-IR" sz="3800" b="1" dirty="0" smtClean="0">
                <a:solidFill>
                  <a:schemeClr val="accent1"/>
                </a:solidFill>
              </a:rPr>
              <a:t>هربرت  سایمون:تصمیم گیری مترادف با مدیریت است.</a:t>
            </a:r>
          </a:p>
          <a:p>
            <a:pPr marL="365760" indent="-365760" algn="r" rtl="1" fontAlgn="auto">
              <a:lnSpc>
                <a:spcPct val="200000"/>
              </a:lnSpc>
              <a:defRPr/>
            </a:pPr>
            <a:r>
              <a:rPr lang="fa-IR" sz="2200" b="1" dirty="0" smtClean="0"/>
              <a:t>مدیر با تصمیم گیریهای مداوم ، اهداف برنامه ریزی و راه کارها را مشخص مینماید.وی به کمک تصمیم گیری ،استراتژیها،سیاستها و  رویه ها را تعیین میکندوتنبیه وتشویق،استخدام،انتقال و یا اخراج کارگران را انجام میدهد. حتی وقتی که تصمیمات از طریق سرپرستان  و مدیران سطوح انجام گردید،او آنها را ارزیابی مینماید</a:t>
            </a:r>
            <a:r>
              <a:rPr lang="fa-IR" b="1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 fontAlgn="auto">
              <a:spcAft>
                <a:spcPts val="0"/>
              </a:spcAft>
              <a:defRPr/>
            </a:pPr>
            <a:r>
              <a:rPr lang="fa-IR" b="1" dirty="0" smtClean="0"/>
              <a:t>تصمیم گیری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 rot="900000">
            <a:off x="3565525" y="776288"/>
            <a:ext cx="4659313" cy="5078412"/>
          </a:xfrm>
        </p:spPr>
        <p:txBody>
          <a:bodyPr>
            <a:noAutofit/>
          </a:bodyPr>
          <a:lstStyle/>
          <a:p>
            <a:pPr marL="365760" indent="-365760" algn="r" rtl="1" fontAlgn="auto">
              <a:lnSpc>
                <a:spcPct val="150000"/>
              </a:lnSpc>
              <a:defRPr/>
            </a:pP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</a:rPr>
              <a:t>تعریف تصمیم 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760" indent="-365760" algn="r" rtl="1" fontAlgn="auto">
              <a:lnSpc>
                <a:spcPct val="150000"/>
              </a:lnSpc>
              <a:defRPr/>
            </a:pP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a-IR" b="1" dirty="0" smtClean="0"/>
              <a:t>کلمه تصمیم به معنی قطع کردن می باشد و مفهوم عام   آن قطعی کردن قصد و نیت و به نتیجه رساندن ،قضاوت ، و حل مسئله میباشد، تصمیم گیری یک انتخاب است و تصمیم گیرنده درباره </a:t>
            </a:r>
            <a:r>
              <a:rPr lang="fa-IR" b="1" dirty="0" smtClean="0">
                <a:solidFill>
                  <a:schemeClr val="accent4"/>
                </a:solidFill>
              </a:rPr>
              <a:t>آنچه که باید یا نباید در وضعیت معینی انجام دهد</a:t>
            </a:r>
            <a:r>
              <a:rPr lang="fa-IR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fa-IR" b="1" dirty="0" smtClean="0"/>
              <a:t>،اقدام به انتخاب میکند.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صمیم گیری - Copy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تصمیم گیری - Copy</Template>
  <TotalTime>85</TotalTime>
  <Words>448</Words>
  <Application>Microsoft Office PowerPoint</Application>
  <PresentationFormat>On-screen Show (4:3)</PresentationFormat>
  <Paragraphs>45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Wingdings</vt:lpstr>
      <vt:lpstr>تصمیم گیری - Copy</vt:lpstr>
      <vt:lpstr>تصمیم گیری </vt:lpstr>
      <vt:lpstr>تصمیم گیری</vt:lpstr>
      <vt:lpstr>PowerPoint Presentation</vt:lpstr>
      <vt:lpstr>تصمیم گیری</vt:lpstr>
      <vt:lpstr>PowerPoint Presentation</vt:lpstr>
      <vt:lpstr>تصمیم گیری</vt:lpstr>
      <vt:lpstr>تصمیم گیری</vt:lpstr>
      <vt:lpstr>تصمیم گیری</vt:lpstr>
      <vt:lpstr>تصمیم گیری</vt:lpstr>
      <vt:lpstr>تصمیم گیری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تصمیم گیری</dc:title>
  <dc:creator>Mozhgan</dc:creator>
  <cp:lastModifiedBy>ip330</cp:lastModifiedBy>
  <cp:revision>6</cp:revision>
  <dcterms:created xsi:type="dcterms:W3CDTF">2013-05-19T01:46:47Z</dcterms:created>
  <dcterms:modified xsi:type="dcterms:W3CDTF">2020-12-29T20:20:13Z</dcterms:modified>
</cp:coreProperties>
</file>