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256" r:id="rId2"/>
    <p:sldId id="425" r:id="rId3"/>
    <p:sldId id="492" r:id="rId4"/>
    <p:sldId id="493" r:id="rId5"/>
    <p:sldId id="494" r:id="rId6"/>
    <p:sldId id="495" r:id="rId7"/>
    <p:sldId id="498" r:id="rId8"/>
    <p:sldId id="497" r:id="rId9"/>
    <p:sldId id="378" r:id="rId10"/>
    <p:sldId id="430" r:id="rId11"/>
    <p:sldId id="431" r:id="rId12"/>
    <p:sldId id="474" r:id="rId13"/>
    <p:sldId id="432" r:id="rId14"/>
    <p:sldId id="433" r:id="rId15"/>
    <p:sldId id="434" r:id="rId16"/>
    <p:sldId id="475" r:id="rId17"/>
    <p:sldId id="435" r:id="rId18"/>
    <p:sldId id="439" r:id="rId19"/>
    <p:sldId id="440" r:id="rId20"/>
    <p:sldId id="437" r:id="rId21"/>
    <p:sldId id="438" r:id="rId22"/>
    <p:sldId id="441" r:id="rId23"/>
    <p:sldId id="442" r:id="rId24"/>
    <p:sldId id="443" r:id="rId25"/>
    <p:sldId id="458" r:id="rId26"/>
    <p:sldId id="459" r:id="rId27"/>
    <p:sldId id="460" r:id="rId28"/>
    <p:sldId id="461" r:id="rId29"/>
    <p:sldId id="444" r:id="rId30"/>
    <p:sldId id="496" r:id="rId31"/>
    <p:sldId id="445" r:id="rId32"/>
    <p:sldId id="447" r:id="rId33"/>
    <p:sldId id="44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C33"/>
    <a:srgbClr val="1F1321"/>
    <a:srgbClr val="315295"/>
    <a:srgbClr val="AE461D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36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E7308-1C1E-4045-84EF-F7227CCD69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78B61B-0C9F-4110-A2B3-1127AB40C0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5" y="1318945"/>
            <a:ext cx="9144000" cy="4222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199" y="1447800"/>
            <a:ext cx="8115301" cy="2745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6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معنا</a:t>
            </a:r>
            <a:r>
              <a:rPr lang="en-US" sz="66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 </a:t>
            </a:r>
            <a:r>
              <a:rPr lang="fa-IR" sz="66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درمانی</a:t>
            </a:r>
          </a:p>
          <a:p>
            <a:pPr algn="r" rtl="1">
              <a:lnSpc>
                <a:spcPct val="150000"/>
              </a:lnSpc>
            </a:pPr>
            <a:r>
              <a:rPr lang="en-US" sz="54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LOGO THERAPY</a:t>
            </a:r>
            <a:endParaRPr lang="en-US" sz="6000" b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cs typeface="B Zar" panose="000004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5" y="1286790"/>
            <a:ext cx="2533650" cy="42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6601"/>
            <a:ext cx="9601196" cy="1028699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زندگی شایسته پاسداشت</a:t>
            </a:r>
            <a:endParaRPr lang="en-US" sz="36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387600"/>
            <a:ext cx="10452099" cy="39497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در آن سال به دست نازی ها اسیر شد و در حالی که ۳۷سال داشت، سیر و سفر حماسه وار سه ساله اش را در دنیای کابوسناک ظلم و شکنجه و محرومیت و گرسنگی آغاز کرد.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از سال ۱۹۴۲ تا ۱۹۴۵م نخست در آشویتس و سپس در داخائو زندانی شماره ۱۱۹۱۰۴ بود.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خانواده </a:t>
            </a:r>
            <a:r>
              <a:rPr lang="fa-IR" b="1" dirty="0">
                <a:cs typeface="B Zar" panose="00000400000000000000" pitchFamily="2" charset="-78"/>
              </a:rPr>
              <a:t>اش جملگی به اسارت برده شدند و به جز </a:t>
            </a:r>
            <a:r>
              <a:rPr lang="fa-IR" b="1" dirty="0" smtClean="0">
                <a:cs typeface="B Zar" panose="00000400000000000000" pitchFamily="2" charset="-78"/>
              </a:rPr>
              <a:t>خواهرش </a:t>
            </a:r>
            <a:r>
              <a:rPr lang="fa-IR" b="1" dirty="0">
                <a:cs typeface="B Zar" panose="00000400000000000000" pitchFamily="2" charset="-78"/>
              </a:rPr>
              <a:t>، همگی آنها در اردوگاه های نازی جان خود را از دست دادند. </a:t>
            </a:r>
            <a:endParaRPr lang="en-US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8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0401"/>
            <a:ext cx="9601196" cy="11684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بازگشت با شناخت ومعرفت</a:t>
            </a:r>
            <a:endParaRPr lang="en-US" sz="36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73300"/>
            <a:ext cx="9601196" cy="3602568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فرانکل با معرفتی از اردوگاه </a:t>
            </a:r>
            <a:r>
              <a:rPr lang="fa-IR" b="1" dirty="0" smtClean="0">
                <a:cs typeface="B Zar" panose="00000400000000000000" pitchFamily="2" charset="-78"/>
              </a:rPr>
              <a:t>بازگشت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معرفت </a:t>
            </a:r>
            <a:r>
              <a:rPr lang="fa-IR" b="1" dirty="0">
                <a:cs typeface="B Zar" panose="00000400000000000000" pitchFamily="2" charset="-78"/>
              </a:rPr>
              <a:t>از اینکه انسان ها در هر حال و وضعی در انتخاب اعمال خویش </a:t>
            </a:r>
            <a:r>
              <a:rPr lang="fa-IR" b="1" dirty="0" smtClean="0">
                <a:cs typeface="B Zar" panose="00000400000000000000" pitchFamily="2" charset="-78"/>
              </a:rPr>
              <a:t>ممتازند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اینکه حتی در تاریک ترین لحظه ها، می توان نشانه ای از آزادی معنوی و پاره ای از استقلال خود را حفظ کرد.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او پی برد که انسان ها می توانند هرچیز ارزشمندی را از دست بدهند، مگر یک چیز</a:t>
            </a:r>
            <a:r>
              <a:rPr lang="fa-IR" b="1" dirty="0" smtClean="0">
                <a:cs typeface="B Zar" panose="00000400000000000000" pitchFamily="2" charset="-78"/>
              </a:rPr>
              <a:t>؛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آزادی </a:t>
            </a:r>
            <a:r>
              <a:rPr lang="fa-IR" b="1" dirty="0">
                <a:cs typeface="B Zar" panose="00000400000000000000" pitchFamily="2" charset="-78"/>
              </a:rPr>
              <a:t>انتخاب، شیوه برخورد یا شیوه واکنش نسبت به سرنوشت و آزادی برگزیدن راه خویش.</a:t>
            </a: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6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ویکتور فرانکل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2800" b="1" dirty="0" smtClean="0">
                <a:cs typeface="B Zar" panose="00000400000000000000" pitchFamily="2" charset="-78"/>
              </a:rPr>
              <a:t>ویکتورفرانکل با </a:t>
            </a:r>
            <a:r>
              <a:rPr lang="fa-IR" sz="2800" b="1" dirty="0">
                <a:cs typeface="B Zar" panose="00000400000000000000" pitchFamily="2" charset="-78"/>
              </a:rPr>
              <a:t>همه رنج و مشقتی که در آشویتس و داخائو تحمل کرد، 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زندگی را شایسته پاسداشت می دانست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4" y="873125"/>
            <a:ext cx="3260725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0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Mans Search For Meaning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55900"/>
            <a:ext cx="9677399" cy="35687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گوردون آلپورت در پیش درآمدی که بر کتاب «انسان جست وجوی در معنی </a:t>
            </a:r>
            <a:r>
              <a:rPr lang="fa-IR" sz="2800" b="1" dirty="0" smtClean="0">
                <a:cs typeface="B Zar" panose="00000400000000000000" pitchFamily="2" charset="-78"/>
              </a:rPr>
              <a:t>نگاشته و می گوید: 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«</a:t>
            </a:r>
            <a:r>
              <a:rPr lang="fa-IR" sz="2800" b="1" dirty="0">
                <a:cs typeface="B Zar" panose="00000400000000000000" pitchFamily="2" charset="-78"/>
              </a:rPr>
              <a:t>چگونه او که همه چیز را از دست داده، همه ارزش ها را رو به زوال دیده، رنجور از گرسنگی، سرما، خشونت و وحشیگری و هر دم به انتظار مرگ، زندگی را شایسته نگاهداری دانسته است</a:t>
            </a:r>
            <a:r>
              <a:rPr lang="fa-IR" sz="2800" b="1" dirty="0" smtClean="0">
                <a:cs typeface="B Zar" panose="00000400000000000000" pitchFamily="2" charset="-78"/>
              </a:rPr>
              <a:t>؟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60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آزادی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100"/>
            <a:ext cx="9601196" cy="35687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cs typeface="B Zar" panose="00000400000000000000" pitchFamily="2" charset="-78"/>
              </a:rPr>
              <a:t>گفتار دکتر فرانکل طنین شادمانه ای دارد و بسیار ژرف تر از آن است که بتوان از آن به آسانی گذشت.»</a:t>
            </a:r>
          </a:p>
          <a:p>
            <a:pPr algn="r" rtl="1"/>
            <a:r>
              <a:rPr lang="fa-IR" sz="3200" b="1" dirty="0">
                <a:cs typeface="B Zar" panose="00000400000000000000" pitchFamily="2" charset="-78"/>
              </a:rPr>
              <a:t>به نظر فرانکل آزادی به معنای رهایی از سه چیز است:</a:t>
            </a:r>
          </a:p>
          <a:p>
            <a:pPr algn="r" rtl="1"/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۱ـ غریزه‌ها</a:t>
            </a:r>
          </a:p>
          <a:p>
            <a:pPr algn="r" rtl="1"/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۲ـ خوی‌ها و عادت‌ها </a:t>
            </a:r>
          </a:p>
          <a:p>
            <a:pPr algn="r" rtl="1"/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۳ـ محیط</a:t>
            </a:r>
          </a:p>
          <a:p>
            <a:pPr algn="r" rtl="1"/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3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 سرمنشا تجارب درمانی فرانکل</a:t>
            </a:r>
            <a:endParaRPr lang="en-US" sz="40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نظریه ویکتور فرانکل و شیوه درمانی اش حاصل تجارب او در اردوگاه های مرگ نازی هاست.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با </a:t>
            </a:r>
            <a:r>
              <a:rPr lang="fa-IR" sz="2800" b="1" dirty="0">
                <a:cs typeface="B Zar" panose="00000400000000000000" pitchFamily="2" charset="-78"/>
              </a:rPr>
              <a:t>مشاهده آنهایی که جان سالم به در بردند و آنهایی که مردند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 </a:t>
            </a: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635497"/>
            <a:ext cx="618013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>
                <a:solidFill>
                  <a:srgbClr val="A23C33"/>
                </a:solidFill>
                <a:cs typeface="B Zar" panose="00000400000000000000" pitchFamily="2" charset="-78"/>
              </a:rPr>
              <a:t> سرمنشا تجارب درمانی فرانکل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فرانکل دریافته بود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-</a:t>
            </a:r>
            <a:r>
              <a:rPr lang="fa-IR" sz="2800" b="1" dirty="0" smtClean="0">
                <a:cs typeface="B Zar" panose="00000400000000000000" pitchFamily="2" charset="-78"/>
              </a:rPr>
              <a:t>افرادی </a:t>
            </a:r>
            <a:r>
              <a:rPr lang="fa-IR" sz="2800" b="1" dirty="0">
                <a:cs typeface="B Zar" panose="00000400000000000000" pitchFamily="2" charset="-78"/>
              </a:rPr>
              <a:t>که امید می بستند تا به معشوق خود </a:t>
            </a:r>
            <a:r>
              <a:rPr lang="fa-IR" sz="2800" b="1" dirty="0" smtClean="0">
                <a:cs typeface="B Zar" panose="00000400000000000000" pitchFamily="2" charset="-78"/>
              </a:rPr>
              <a:t>بپیوندند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-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یا آنهایی که نقشه و طرحی برای کامل شدن </a:t>
            </a:r>
            <a:r>
              <a:rPr lang="fa-IR" sz="2800" b="1" dirty="0" smtClean="0">
                <a:cs typeface="B Zar" panose="00000400000000000000" pitchFamily="2" charset="-78"/>
              </a:rPr>
              <a:t>داشتند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-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یا افرادی که از ایمانی قوی بهره </a:t>
            </a:r>
            <a:r>
              <a:rPr lang="fa-IR" sz="2800" b="1" dirty="0" smtClean="0">
                <a:cs typeface="B Zar" panose="00000400000000000000" pitchFamily="2" charset="-78"/>
              </a:rPr>
              <a:t>داشتند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نسبت به آنهایی که امیدشان به همه چیز را از دست داده بودند، از فرصت و شانس بیشتری بر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سر زنده ماندن </a:t>
            </a:r>
            <a:r>
              <a:rPr lang="fa-IR" sz="2800" b="1" dirty="0">
                <a:cs typeface="B Zar" panose="00000400000000000000" pitchFamily="2" charset="-78"/>
              </a:rPr>
              <a:t>برخوردار بودند</a:t>
            </a:r>
            <a:r>
              <a:rPr lang="fa-IR" b="1" dirty="0">
                <a:cs typeface="B Zar" panose="00000400000000000000" pitchFamily="2" charset="-78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517774"/>
            <a:ext cx="246856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8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یافتن معنای زندگی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670300"/>
            <a:ext cx="727392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7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آلبرت کاموا-فیلسوف و نویسنده فرانسوی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آلبر </a:t>
            </a:r>
            <a:r>
              <a:rPr lang="fa-IR" sz="3600" b="1" dirty="0" smtClean="0">
                <a:cs typeface="B Zar" panose="00000400000000000000" pitchFamily="2" charset="-78"/>
              </a:rPr>
              <a:t>کامو مدعی </a:t>
            </a:r>
            <a:r>
              <a:rPr lang="fa-IR" sz="3600" b="1" dirty="0">
                <a:cs typeface="B Zar" panose="00000400000000000000" pitchFamily="2" charset="-78"/>
              </a:rPr>
              <a:t>است که « در حقیقت فقط یک سوال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جدی</a:t>
            </a:r>
            <a:r>
              <a:rPr lang="fa-IR" sz="3600" b="1" dirty="0">
                <a:cs typeface="B Zar" panose="00000400000000000000" pitchFamily="2" charset="-78"/>
              </a:rPr>
              <a:t> وجود دارد و آن این است که </a:t>
            </a:r>
            <a:r>
              <a:rPr lang="fa-IR" sz="3600" b="1" dirty="0">
                <a:solidFill>
                  <a:srgbClr val="A23C33"/>
                </a:solidFill>
                <a:cs typeface="B Zar" panose="00000400000000000000" pitchFamily="2" charset="-78"/>
              </a:rPr>
              <a:t>آیا زندگی ارزش زیستن دارد یا نه </a:t>
            </a:r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؟ </a:t>
            </a:r>
            <a:r>
              <a:rPr lang="fa-IR" sz="3600" b="1" dirty="0">
                <a:cs typeface="B Zar" panose="00000400000000000000" pitchFamily="2" charset="-78"/>
              </a:rPr>
              <a:t>» 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128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آلبرت انیشتین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» آلبرت انیشتین نیز بر این باور است که </a:t>
            </a:r>
            <a:r>
              <a:rPr lang="fa-IR" sz="3200" b="1" dirty="0" smtClean="0">
                <a:cs typeface="B Zar" panose="00000400000000000000" pitchFamily="2" charset="-78"/>
              </a:rPr>
              <a:t>: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«انسانی که زندگی اش را بی معنا می بیند </a:t>
            </a:r>
            <a:r>
              <a:rPr lang="fa-IR" sz="32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، </a:t>
            </a:r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نه تنها بیچاره است ، بلکه دشوار بتوان گفت که شایسته زیستن است </a:t>
            </a:r>
            <a:r>
              <a:rPr lang="fa-IR" sz="3200" b="1" dirty="0">
                <a:cs typeface="B Zar" panose="00000400000000000000" pitchFamily="2" charset="-78"/>
              </a:rPr>
              <a:t>» </a:t>
            </a:r>
            <a:endParaRPr lang="en-US" sz="3200" b="1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7112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17600" y="838200"/>
            <a:ext cx="10566400" cy="1143000"/>
          </a:xfrm>
        </p:spPr>
        <p:txBody>
          <a:bodyPr>
            <a:normAutofit/>
          </a:bodyPr>
          <a:lstStyle/>
          <a:p>
            <a:pPr algn="ctr"/>
            <a:r>
              <a:rPr lang="fa-IR" altLang="fa-IR" sz="5400" b="1" dirty="0" smtClean="0">
                <a:solidFill>
                  <a:srgbClr val="C00000"/>
                </a:solidFill>
                <a:cs typeface="B Zar" pitchFamily="2" charset="-78"/>
              </a:rPr>
              <a:t>معرفی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865ECB-BF1D-4E0A-8CBC-EDD93FE54703}" type="slidenum">
              <a:rPr lang="ar-SA" altLang="fa-IR" sz="2600" smtClean="0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a-IR" sz="2600" smtClean="0">
              <a:solidFill>
                <a:srgbClr val="FF0000"/>
              </a:solidFill>
            </a:endParaRPr>
          </a:p>
        </p:txBody>
      </p:sp>
      <p:pic>
        <p:nvPicPr>
          <p:cNvPr id="5124" name="Picture 2" descr="شبکه 4/ برنامه «طعم مطالعه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2108200"/>
            <a:ext cx="9486900" cy="4000500"/>
          </a:xfrm>
        </p:spPr>
      </p:pic>
    </p:spTree>
    <p:extLst>
      <p:ext uri="{BB962C8B-B14F-4D97-AF65-F5344CB8AC3E}">
        <p14:creationId xmlns:p14="http://schemas.microsoft.com/office/powerpoint/2010/main" val="59665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معناجویی در نظر فرانکل</a:t>
            </a:r>
            <a:endParaRPr lang="en-US" sz="40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» به گفته فرانکل جست و جوی معنایی برای زندگی و پرسش درباره اینکه آیا چنین معنایی وجود دارد </a:t>
            </a:r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حق ویژه انسان </a:t>
            </a:r>
            <a:r>
              <a:rPr lang="fa-IR" sz="3200" b="1" dirty="0">
                <a:cs typeface="B Zar" panose="00000400000000000000" pitchFamily="2" charset="-78"/>
              </a:rPr>
              <a:t>است 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این </a:t>
            </a:r>
            <a:r>
              <a:rPr lang="fa-IR" sz="3200" b="1" dirty="0">
                <a:cs typeface="B Zar" panose="00000400000000000000" pitchFamily="2" charset="-78"/>
              </a:rPr>
              <a:t>جست و جو نشان از </a:t>
            </a:r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درستی و صمیمیت عقلی </a:t>
            </a:r>
            <a:r>
              <a:rPr lang="fa-IR" sz="3200" b="1" dirty="0">
                <a:cs typeface="B Zar" panose="00000400000000000000" pitchFamily="2" charset="-78"/>
              </a:rPr>
              <a:t>دارد </a:t>
            </a:r>
            <a:r>
              <a:rPr lang="fa-IR" sz="3200" b="1" dirty="0" smtClean="0">
                <a:cs typeface="B Zar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تفاوت دیدگاه فروید و فرانکل</a:t>
            </a:r>
            <a:endParaRPr lang="en-US" sz="40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گرچه زیگموند فروید نوشته است </a:t>
            </a:r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« لحظه ای که شخص در مورد احساس یا ارزش زندگی به تحقیق بپردازد بیمار است»  </a:t>
            </a:r>
            <a:endParaRPr lang="fa-IR" b="1" dirty="0" smtClean="0">
              <a:solidFill>
                <a:srgbClr val="A23C33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ولی </a:t>
            </a:r>
            <a:r>
              <a:rPr lang="fa-IR" b="1" dirty="0">
                <a:cs typeface="B Zar" panose="00000400000000000000" pitchFamily="2" charset="-78"/>
              </a:rPr>
              <a:t>به عقیده فرانکل ، شخص به این وسیله انسانیت خویش را متجلی می سازد ، این برای انسان یک موفقیت انسانی است که در صدد یافتن معنای زندگی باشد ، حتی سوال کردن در این مورد که آیا اصلا معنایی در کار هست یا نه ، یک </a:t>
            </a:r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موفقیت انسانی </a:t>
            </a:r>
            <a:r>
              <a:rPr lang="fa-IR" b="1" dirty="0">
                <a:cs typeface="B Zar" panose="00000400000000000000" pitchFamily="2" charset="-78"/>
              </a:rPr>
              <a:t>است .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731839"/>
            <a:ext cx="25717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 defTabSz="685766" rtl="1">
              <a:lnSpc>
                <a:spcPct val="90000"/>
              </a:lnSpc>
              <a:spcBef>
                <a:spcPts val="750"/>
              </a:spcBef>
            </a:pPr>
            <a:r>
              <a:rPr lang="fa-IR" sz="3600" b="1" dirty="0">
                <a:ln>
                  <a:noFill/>
                </a:ln>
                <a:solidFill>
                  <a:srgbClr val="A23C33"/>
                </a:solidFill>
                <a:latin typeface="Calibri" panose="020F0502020204030204"/>
                <a:cs typeface="B Zar" panose="00000400000000000000" pitchFamily="2" charset="-78"/>
              </a:rPr>
              <a:t>معنا را باید یافت، نه اینکه جعل کرد. </a:t>
            </a:r>
            <a:br>
              <a:rPr lang="fa-IR" sz="3600" b="1" dirty="0">
                <a:ln>
                  <a:noFill/>
                </a:ln>
                <a:solidFill>
                  <a:srgbClr val="A23C33"/>
                </a:solidFill>
                <a:latin typeface="Calibri" panose="020F0502020204030204"/>
                <a:cs typeface="B Zar" panose="00000400000000000000" pitchFamily="2" charset="-78"/>
              </a:rPr>
            </a:br>
            <a:endParaRPr lang="en-US" sz="5400" dirty="0">
              <a:solidFill>
                <a:srgbClr val="A23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 defTabSz="685766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معنا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مثل خنده می ماند، فرانکل می گوید: </a:t>
            </a:r>
            <a:endParaRPr lang="fa-IR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marL="0" lvl="0" indent="0" algn="just" defTabSz="685766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شما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نمی توانید کسی را وادار به خندیدن کنید، بلکه باید برای او لطیفه ای تعریف کرد</a:t>
            </a: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.</a:t>
            </a:r>
          </a:p>
          <a:p>
            <a:pPr marL="0" lvl="0" indent="0" algn="just" defTabSz="685766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همین امر در مورد ایمان، امید و عشق نیز صادق است</a:t>
            </a: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.</a:t>
            </a:r>
          </a:p>
          <a:p>
            <a:pPr marL="0" lvl="0" indent="0" algn="just" defTabSz="685766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آنها را نمی توان از شخص دیگری تحصیل کرد. </a:t>
            </a:r>
            <a:endParaRPr lang="fa-IR" sz="2800" b="1" dirty="0" smtClean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marL="0" lvl="0" indent="0" algn="just" defTabSz="685766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معنا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کشف کردنی است، نه جعل کردنی</a:t>
            </a: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.</a:t>
            </a:r>
          </a:p>
          <a:p>
            <a:pPr marL="0" lvl="0" indent="0" algn="just" defTabSz="685766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B Zar" panose="00000400000000000000" pitchFamily="2" charset="-78"/>
              </a:rPr>
              <a:t>اما معنا در نهایت برای هر فردی منحصر به فرد و خاص خود اوست.</a:t>
            </a:r>
          </a:p>
          <a:p>
            <a:pPr algn="r" rtl="1"/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604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b="1" dirty="0">
                <a:solidFill>
                  <a:srgbClr val="A23C33"/>
                </a:solidFill>
                <a:cs typeface="B Zar" panose="00000400000000000000" pitchFamily="2" charset="-78"/>
              </a:rPr>
              <a:t>تعریف لوگوتراپی یا معنادرمانی</a:t>
            </a:r>
            <a:endParaRPr lang="en-US" sz="44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68700"/>
            <a:ext cx="65405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خاستگاه و تعریف لوگوتراپی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7600"/>
            <a:ext cx="9601196" cy="37211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خاستگاه لغوی معنادرمانی یا لوگوتراپی به واژه یونانی لوگوس باز می‌گردد.</a:t>
            </a:r>
          </a:p>
          <a:p>
            <a:pPr algn="r" rtl="1"/>
            <a:r>
              <a:rPr lang="fa-IR" sz="2800" b="1" dirty="0">
                <a:cs typeface="B Zar" panose="00000400000000000000" pitchFamily="2" charset="-78"/>
              </a:rPr>
              <a:t>لوگوس به معنای واژه یا کلمه، ارادة پروردگار یا معناست. 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اما </a:t>
            </a:r>
            <a:r>
              <a:rPr lang="fa-IR" sz="2800" b="1" dirty="0">
                <a:cs typeface="B Zar" panose="00000400000000000000" pitchFamily="2" charset="-78"/>
              </a:rPr>
              <a:t>رساترین معادل آن معنا </a:t>
            </a:r>
            <a:r>
              <a:rPr lang="fa-IR" sz="2800" b="1" dirty="0" smtClean="0">
                <a:cs typeface="B Zar" panose="00000400000000000000" pitchFamily="2" charset="-78"/>
              </a:rPr>
              <a:t>می‌باشد</a:t>
            </a:r>
            <a:r>
              <a:rPr lang="en-US" sz="2800" b="1" dirty="0" smtClean="0">
                <a:cs typeface="B Zar" panose="00000400000000000000" pitchFamily="2" charset="-78"/>
              </a:rPr>
              <a:t>  .  logo=meaning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بنا </a:t>
            </a:r>
            <a:r>
              <a:rPr lang="fa-IR" sz="2800" b="1" dirty="0">
                <a:cs typeface="B Zar" panose="00000400000000000000" pitchFamily="2" charset="-78"/>
              </a:rPr>
              <a:t>به </a:t>
            </a:r>
            <a:r>
              <a:rPr lang="fa-IR" sz="2800" b="1" dirty="0" smtClean="0">
                <a:cs typeface="B Zar" panose="00000400000000000000" pitchFamily="2" charset="-78"/>
              </a:rPr>
              <a:t>گفته</a:t>
            </a:r>
            <a:r>
              <a:rPr lang="en-US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ویکتور فرانکل معنادرمانی عبارت است از</a:t>
            </a:r>
            <a:r>
              <a:rPr lang="fa-IR" sz="2800" b="1" dirty="0" smtClean="0">
                <a:cs typeface="B Zar" panose="00000400000000000000" pitchFamily="2" charset="-78"/>
              </a:rPr>
              <a:t>: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A23C33"/>
                </a:solidFill>
                <a:cs typeface="B Zar" panose="00000400000000000000" pitchFamily="2" charset="-78"/>
              </a:rPr>
              <a:t>«درمان از رهگذر معنا یا شفابخشی از رهگذر معنا</a:t>
            </a:r>
            <a:r>
              <a:rPr lang="fa-IR" sz="28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»</a:t>
            </a:r>
            <a:r>
              <a:rPr lang="en-US" sz="28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یا «</a:t>
            </a:r>
            <a:r>
              <a:rPr lang="fa-IR" sz="2800" b="1" dirty="0">
                <a:solidFill>
                  <a:srgbClr val="A23C33"/>
                </a:solidFill>
                <a:cs typeface="B Zar" panose="00000400000000000000" pitchFamily="2" charset="-78"/>
              </a:rPr>
              <a:t>روان درمانی متمرکز بر معنا».</a:t>
            </a:r>
          </a:p>
          <a:p>
            <a:pPr algn="r" rtl="1"/>
            <a:endParaRPr lang="fa-IR" sz="2800" b="1" dirty="0"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946400"/>
            <a:ext cx="21605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لذت و قدرت فروید و آدلر</a:t>
            </a:r>
            <a:endParaRPr lang="en-US" sz="40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فرانکل شیوه درمان خود را لوگوتراپی نامید که از واژه </a:t>
            </a:r>
            <a:r>
              <a:rPr lang="fa-IR" b="1" dirty="0" smtClean="0">
                <a:cs typeface="B Zar" panose="00000400000000000000" pitchFamily="2" charset="-78"/>
              </a:rPr>
              <a:t>لوگوس</a:t>
            </a:r>
            <a:r>
              <a:rPr lang="en-US" b="1" dirty="0" smtClean="0">
                <a:cs typeface="B Zar" panose="00000400000000000000" pitchFamily="2" charset="-78"/>
              </a:rPr>
              <a:t>logos </a:t>
            </a:r>
            <a:r>
              <a:rPr lang="fa-IR" b="1" dirty="0">
                <a:cs typeface="B Zar" panose="00000400000000000000" pitchFamily="2" charset="-78"/>
              </a:rPr>
              <a:t>یونانی به معنای کلمه، روح، خدا یا معنا مشتق شده است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اما فرانکل تنها بر معنای آخرین لوگوس توجه می کند.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او </a:t>
            </a:r>
            <a:r>
              <a:rPr lang="fa-IR" b="1" dirty="0">
                <a:cs typeface="B Zar" panose="00000400000000000000" pitchFamily="2" charset="-78"/>
              </a:rPr>
              <a:t>در مقایسه خود با روانپزشک بزرگ وینی دیگر، یعنی فروید و آدلر، بیان می کند که فروید اساساً اراده معطوف به لذت </a:t>
            </a:r>
            <a:r>
              <a:rPr lang="en-US" b="1" dirty="0" smtClean="0">
                <a:cs typeface="B Zar" panose="00000400000000000000" pitchFamily="2" charset="-78"/>
              </a:rPr>
              <a:t>Will </a:t>
            </a:r>
            <a:r>
              <a:rPr lang="en-US" b="1" dirty="0">
                <a:cs typeface="B Zar" panose="00000400000000000000" pitchFamily="2" charset="-78"/>
              </a:rPr>
              <a:t>to </a:t>
            </a:r>
            <a:r>
              <a:rPr lang="en-US" b="1" dirty="0" smtClean="0">
                <a:cs typeface="B Zar" panose="00000400000000000000" pitchFamily="2" charset="-78"/>
              </a:rPr>
              <a:t>pleasure </a:t>
            </a:r>
            <a:r>
              <a:rPr lang="fa-IR" b="1" dirty="0">
                <a:cs typeface="B Zar" panose="00000400000000000000" pitchFamily="2" charset="-78"/>
              </a:rPr>
              <a:t>را به عنوان سرچشمه همه انگیزه های انسان فرض می گیرد و آدلر، اراده معطوف به قدرت </a:t>
            </a:r>
            <a:r>
              <a:rPr lang="en-US" b="1" dirty="0" smtClean="0">
                <a:cs typeface="B Zar" panose="00000400000000000000" pitchFamily="2" charset="-78"/>
              </a:rPr>
              <a:t>Will </a:t>
            </a:r>
            <a:r>
              <a:rPr lang="en-US" b="1" dirty="0">
                <a:cs typeface="B Zar" panose="00000400000000000000" pitchFamily="2" charset="-78"/>
              </a:rPr>
              <a:t>to </a:t>
            </a:r>
            <a:r>
              <a:rPr lang="en-US" b="1" dirty="0" smtClean="0">
                <a:cs typeface="B Zar" panose="00000400000000000000" pitchFamily="2" charset="-78"/>
              </a:rPr>
              <a:t>power </a:t>
            </a:r>
            <a:r>
              <a:rPr lang="fa-IR" b="1" dirty="0">
                <a:cs typeface="B Zar" panose="00000400000000000000" pitchFamily="2" charset="-78"/>
              </a:rPr>
              <a:t>را.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60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نه لذت جویی فروید و نه قدرت طلبی آدلر</a:t>
            </a:r>
            <a:endParaRPr lang="en-US" sz="40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اما لوگوتراپی اراده معطوف به </a:t>
            </a:r>
            <a:r>
              <a:rPr lang="fa-IR" b="1" dirty="0" smtClean="0">
                <a:cs typeface="B Zar" panose="00000400000000000000" pitchFamily="2" charset="-78"/>
              </a:rPr>
              <a:t>معنا</a:t>
            </a:r>
            <a:r>
              <a:rPr lang="en-US" b="1" dirty="0" smtClean="0">
                <a:cs typeface="B Zar" panose="00000400000000000000" pitchFamily="2" charset="-78"/>
              </a:rPr>
              <a:t>Will </a:t>
            </a:r>
            <a:r>
              <a:rPr lang="en-US" b="1" dirty="0">
                <a:cs typeface="B Zar" panose="00000400000000000000" pitchFamily="2" charset="-78"/>
              </a:rPr>
              <a:t>to </a:t>
            </a:r>
            <a:r>
              <a:rPr lang="en-US" b="1" dirty="0" smtClean="0">
                <a:cs typeface="B Zar" panose="00000400000000000000" pitchFamily="2" charset="-78"/>
              </a:rPr>
              <a:t>meaning</a:t>
            </a:r>
            <a:r>
              <a:rPr lang="fa-IR" b="1" dirty="0" smtClean="0">
                <a:cs typeface="B Zar" panose="00000400000000000000" pitchFamily="2" charset="-78"/>
              </a:rPr>
              <a:t> را </a:t>
            </a:r>
            <a:r>
              <a:rPr lang="fa-IR" b="1" dirty="0">
                <a:cs typeface="B Zar" panose="00000400000000000000" pitchFamily="2" charset="-78"/>
              </a:rPr>
              <a:t>به عنوان سرچشمه همه انگیزه های انسان، فرض می گیرد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فرانکل </a:t>
            </a:r>
            <a:r>
              <a:rPr lang="fa-IR" b="1" dirty="0">
                <a:cs typeface="B Zar" panose="00000400000000000000" pitchFamily="2" charset="-78"/>
              </a:rPr>
              <a:t>همچنین واژه یونانی </a:t>
            </a:r>
            <a:r>
              <a:rPr lang="en-US" b="1" dirty="0" err="1">
                <a:cs typeface="B Zar" panose="00000400000000000000" pitchFamily="2" charset="-78"/>
              </a:rPr>
              <a:t>Noos</a:t>
            </a:r>
            <a:r>
              <a:rPr lang="en-US" b="1" dirty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را به کار می برد که به معنای ذهن یا روح است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او می گوید که در روان شناسی سنتی، بر «روان پویه شناسی» </a:t>
            </a:r>
            <a:r>
              <a:rPr lang="en-US" b="1" dirty="0" err="1" smtClean="0">
                <a:cs typeface="B Zar" panose="00000400000000000000" pitchFamily="2" charset="-78"/>
              </a:rPr>
              <a:t>psy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en-US" b="1" dirty="0" err="1" smtClean="0">
                <a:cs typeface="B Zar" panose="00000400000000000000" pitchFamily="2" charset="-78"/>
              </a:rPr>
              <a:t>chodynamics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تمرکز می شود که برطبق آن انسان ها موجوداتی اند که در پی تقلیل و کاهش فشارهای عصبی خود هستند. 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56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تکاپوی اندیشه ای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در عوض، فرانکل بر این باور است که ما باید بر «تکاپوی اندیشه ای» </a:t>
            </a:r>
            <a:r>
              <a:rPr lang="en-US" sz="2800" b="1" dirty="0" err="1" smtClean="0">
                <a:cs typeface="B Zar" panose="00000400000000000000" pitchFamily="2" charset="-78"/>
              </a:rPr>
              <a:t>Noodynamics</a:t>
            </a:r>
            <a:r>
              <a:rPr lang="en-US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تمرکز کنیم که در آن، فشارعصبی، حداقل تا آن هنگام که به معنایی راه برد، برای سلامت روانی لازم و ضروری است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انسان ها برای اینکه درگیر کوشش برای نیل به یک هدف ارزشمند شوند، به فشارعصبی یا تنش نیاز دارند.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تعادل میان دو دیدگاه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هدف فرانکل </a:t>
            </a:r>
            <a:r>
              <a:rPr lang="fa-IR" b="1" dirty="0">
                <a:cs typeface="B Zar" panose="00000400000000000000" pitchFamily="2" charset="-78"/>
              </a:rPr>
              <a:t>برقراری تعادل میان دیدگاه </a:t>
            </a:r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روان شناختی و منظر معنوی </a:t>
            </a:r>
            <a:r>
              <a:rPr lang="fa-IR" b="1" dirty="0">
                <a:cs typeface="B Zar" panose="00000400000000000000" pitchFamily="2" charset="-78"/>
              </a:rPr>
              <a:t>بود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و </a:t>
            </a:r>
            <a:r>
              <a:rPr lang="fa-IR" b="1" dirty="0">
                <a:cs typeface="B Zar" panose="00000400000000000000" pitchFamily="2" charset="-78"/>
              </a:rPr>
              <a:t>این کار را همچون گامی مهم به سوی ایجاد و توسعه درمان های اثربخش می دید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او می گوید: درمان روان نژندی نوع بشر مستلزم </a:t>
            </a:r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انسانی کردن دوباره روان درمانی </a:t>
            </a:r>
            <a:r>
              <a:rPr lang="fa-IR" b="1" dirty="0">
                <a:cs typeface="B Zar" panose="00000400000000000000" pitchFamily="2" charset="-78"/>
              </a:rPr>
              <a:t>است.</a:t>
            </a:r>
          </a:p>
          <a:p>
            <a:pPr algn="r" rtl="1">
              <a:lnSpc>
                <a:spcPct val="20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93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لوگوتراپی سومین مگتب روان درمانی وین</a:t>
            </a:r>
            <a:endParaRPr lang="en-US" sz="36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لوگوتراپی نوعی درمان فعالانه - رهنمودی است.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لوگوتراپی یا تحلیل وجودی پس از روانکاوی فروید و روانشناسی فردی آدلر سومین مکتب روان درمانی وین شمرده می شود </a:t>
            </a:r>
            <a:r>
              <a:rPr lang="fa-IR" sz="2800" b="1" dirty="0">
                <a:cs typeface="B Zar" panose="00000400000000000000" pitchFamily="2" charset="-78"/>
              </a:rPr>
              <a:t>.</a:t>
            </a:r>
          </a:p>
          <a:p>
            <a:pPr algn="r" rtl="1"/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7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برنامه کارگاه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سه بخش </a:t>
            </a:r>
            <a:endParaRPr lang="en-US" sz="48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81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3200" b="1" dirty="0">
                <a:solidFill>
                  <a:srgbClr val="A23C33"/>
                </a:solidFill>
                <a:cs typeface="B Zar" panose="00000400000000000000" pitchFamily="2" charset="-78"/>
              </a:rPr>
              <a:t>ریشه های فلسفی و روان </a:t>
            </a:r>
            <a:r>
              <a:rPr lang="fa-IR" sz="32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شناختی لوگوتراپی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581399"/>
            <a:ext cx="64389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37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ریشه های فلسفی و روان شناختی</a:t>
            </a:r>
            <a:endParaRPr lang="en-US" sz="32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این نظریه به لحاظ </a:t>
            </a:r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فلسفی</a:t>
            </a:r>
            <a:r>
              <a:rPr lang="fa-IR" b="1" dirty="0">
                <a:cs typeface="B Zar" panose="00000400000000000000" pitchFamily="2" charset="-78"/>
              </a:rPr>
              <a:t> ریشه در اگزیستانسیالیسم و پدیدارشناسی دارد.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 و به لحاظ </a:t>
            </a:r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روانشناختی</a:t>
            </a:r>
            <a:r>
              <a:rPr lang="fa-IR" b="1" dirty="0">
                <a:cs typeface="B Zar" panose="00000400000000000000" pitchFamily="2" charset="-78"/>
              </a:rPr>
              <a:t> ریشه در روانکاوی و روانشناسی فردی دارد.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 و به لحاظ معنوی ریشه در تعهدی تام و تمام به وجود انسان دارد، همچون موجودی که به طرز تقلیل ناپذیری معنوی است. </a:t>
            </a:r>
          </a:p>
        </p:txBody>
      </p:sp>
    </p:spTree>
    <p:extLst>
      <p:ext uri="{BB962C8B-B14F-4D97-AF65-F5344CB8AC3E}">
        <p14:creationId xmlns:p14="http://schemas.microsoft.com/office/powerpoint/2010/main" val="18996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0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پیش فرض های اساسی معنادرمانی</a:t>
            </a:r>
            <a:endParaRPr lang="en-US" sz="40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492500"/>
            <a:ext cx="6451599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>
                <a:ln>
                  <a:noFill/>
                </a:ln>
                <a:solidFill>
                  <a:srgbClr val="A23C33"/>
                </a:solidFill>
                <a:latin typeface="Calibri"/>
                <a:cs typeface="B Zar" panose="00000400000000000000" pitchFamily="2" charset="-78"/>
              </a:rPr>
              <a:t>معنادرمانی </a:t>
            </a:r>
            <a:r>
              <a:rPr lang="ar-SA" sz="3600" b="1" dirty="0">
                <a:ln>
                  <a:noFill/>
                </a:ln>
                <a:solidFill>
                  <a:srgbClr val="A23C33"/>
                </a:solidFill>
                <a:latin typeface="Calibri"/>
                <a:cs typeface="B Zar" panose="00000400000000000000" pitchFamily="2" charset="-78"/>
              </a:rPr>
              <a:t>بر ۳ پیش فرض اساسی استوار است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0070C0"/>
                </a:solidFill>
                <a:cs typeface="B Zar" panose="00000400000000000000" pitchFamily="2" charset="-78"/>
              </a:rPr>
              <a:t>الف) زندگی در هر شرایطی دارای معناست.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0070C0"/>
                </a:solidFill>
                <a:cs typeface="B Zar" panose="00000400000000000000" pitchFamily="2" charset="-78"/>
              </a:rPr>
              <a:t> ب) انسان اراده معطوف به معنا دارد و این اراده به نیاز مدام انسان با جست وجو نه برای خویشتن، بلکه برای معنایی که به هستی منظور می بخشد، ارتباط می یابد.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0070C0"/>
                </a:solidFill>
                <a:cs typeface="B Zar" panose="00000400000000000000" pitchFamily="2" charset="-78"/>
              </a:rPr>
              <a:t>ج) انسان تحت هر شرایطی از این آزادی بهره مند است که اراده معطوف به معنا را به ظهور رساند و معنایی بیابد</a:t>
            </a:r>
            <a:endParaRPr lang="en-US" b="1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94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بخش اول-سه شنبه 9 شهریور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1" y="2544232"/>
            <a:ext cx="9601196" cy="3318936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معرفی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تاریخچه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تعریف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ابعاد و ساختار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740024"/>
            <a:ext cx="252412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1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بخش دوم: چهارشنبه 10 شهریور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مفاهیم پایه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آسیب شناسی 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معنایابی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919413"/>
            <a:ext cx="257175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7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بخش سوم:پنجشنبه 11 شهریور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پروتکل درمان</a:t>
            </a: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فرایند گام به گام معنادرمانی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768600"/>
            <a:ext cx="30099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2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سعدی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ای که گفتی هیچ مشکل چون فراق یار نیست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                                  گر امید وصل باشد همچنان دشوار نیست</a:t>
            </a: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8001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7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گوش کنید و بیندیشید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04" y="2570163"/>
            <a:ext cx="4430195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501900"/>
            <a:ext cx="46593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5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90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4900" b="1" dirty="0">
                <a:solidFill>
                  <a:srgbClr val="002060"/>
                </a:solidFill>
                <a:cs typeface="B Zar" panose="00000400000000000000" pitchFamily="2" charset="-78"/>
              </a:rPr>
              <a:t>زندگینامه فرانکل</a:t>
            </a:r>
            <a:r>
              <a:rPr lang="fa-IR" sz="60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049462"/>
            <a:ext cx="10363200" cy="427513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fa-IR" sz="32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ویکتور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امیل فرانکل در ۲۶مارس ۱۹۰۵ میلادی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در</a:t>
            </a:r>
            <a:endParaRPr lang="en-US" sz="28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شهر وین دیده به جهان گشود. </a:t>
            </a:r>
            <a:endParaRPr lang="en-US" sz="28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پس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از طی تحصیلات مقدماتی وارد دانشگاه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شد</a:t>
            </a: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و در همان شهر در سال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۱۹۳۰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دانشکده را به پایان رسانید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.</a:t>
            </a:r>
            <a:endParaRPr lang="en-US" sz="28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در سپتامبر سال ۱۹۴۲ حوادثی برای وی رخ داد که زندگی </a:t>
            </a:r>
            <a:endParaRPr lang="fa-IR" sz="28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شخصی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و حرفه ای اش را به کلی تحت تأثیر قرار داد</a:t>
            </a:r>
            <a:r>
              <a:rPr lang="fa-IR" sz="3200" b="1" dirty="0">
                <a:solidFill>
                  <a:srgbClr val="002060"/>
                </a:solidFill>
                <a:cs typeface="B Zar" panose="00000400000000000000" pitchFamily="2" charset="-78"/>
              </a:rPr>
              <a:t>. 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049463"/>
            <a:ext cx="2371725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5267</TotalTime>
  <Words>1372</Words>
  <Application>Microsoft Office PowerPoint</Application>
  <PresentationFormat>Custom</PresentationFormat>
  <Paragraphs>117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PowerPoint Presentation</vt:lpstr>
      <vt:lpstr>معرفی</vt:lpstr>
      <vt:lpstr>برنامه کارگاه</vt:lpstr>
      <vt:lpstr>بخش اول-سه شنبه 9 شهریور</vt:lpstr>
      <vt:lpstr>بخش دوم: چهارشنبه 10 شهریور</vt:lpstr>
      <vt:lpstr>بخش سوم:پنجشنبه 11 شهریور</vt:lpstr>
      <vt:lpstr>سعدی</vt:lpstr>
      <vt:lpstr>گوش کنید و بیندیشید</vt:lpstr>
      <vt:lpstr>زندگینامه فرانکل </vt:lpstr>
      <vt:lpstr>زندگی شایسته پاسداشت</vt:lpstr>
      <vt:lpstr>بازگشت با شناخت ومعرفت</vt:lpstr>
      <vt:lpstr>ویکتور فرانکل</vt:lpstr>
      <vt:lpstr>Mans Search For Meaning</vt:lpstr>
      <vt:lpstr>آزادی</vt:lpstr>
      <vt:lpstr> سرمنشا تجارب درمانی فرانکل</vt:lpstr>
      <vt:lpstr> سرمنشا تجارب درمانی فرانکل</vt:lpstr>
      <vt:lpstr>یافتن معنای زندگی</vt:lpstr>
      <vt:lpstr>آلبرت کاموا-فیلسوف و نویسنده فرانسوی</vt:lpstr>
      <vt:lpstr>آلبرت انیشتین</vt:lpstr>
      <vt:lpstr>معناجویی در نظر فرانکل</vt:lpstr>
      <vt:lpstr>تفاوت دیدگاه فروید و فرانکل</vt:lpstr>
      <vt:lpstr>معنا را باید یافت، نه اینکه جعل کرد.  </vt:lpstr>
      <vt:lpstr>تعریف لوگوتراپی یا معنادرمانی</vt:lpstr>
      <vt:lpstr>خاستگاه و تعریف لوگوتراپی</vt:lpstr>
      <vt:lpstr>لذت و قدرت فروید و آدلر</vt:lpstr>
      <vt:lpstr>نه لذت جویی فروید و نه قدرت طلبی آدلر</vt:lpstr>
      <vt:lpstr>تکاپوی اندیشه ای</vt:lpstr>
      <vt:lpstr>تعادل میان دو دیدگاه</vt:lpstr>
      <vt:lpstr>لوگوتراپی سومین مگتب روان درمانی وین</vt:lpstr>
      <vt:lpstr>ریشه های فلسفی و روان شناختی لوگوتراپی</vt:lpstr>
      <vt:lpstr>ریشه های فلسفی و روان شناختی</vt:lpstr>
      <vt:lpstr>پیش فرض های اساسی معنادرمانی</vt:lpstr>
      <vt:lpstr>معنادرمانی بر ۳ پیش فرض اساسی استوار است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308</cp:revision>
  <dcterms:created xsi:type="dcterms:W3CDTF">2020-12-13T21:21:10Z</dcterms:created>
  <dcterms:modified xsi:type="dcterms:W3CDTF">2021-09-03T04:06:58Z</dcterms:modified>
</cp:coreProperties>
</file>